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708" r:id="rId2"/>
    <p:sldMasterId id="2147483720" r:id="rId3"/>
  </p:sldMasterIdLst>
  <p:notesMasterIdLst>
    <p:notesMasterId r:id="rId22"/>
  </p:notesMasterIdLst>
  <p:sldIdLst>
    <p:sldId id="317" r:id="rId4"/>
    <p:sldId id="384" r:id="rId5"/>
    <p:sldId id="389" r:id="rId6"/>
    <p:sldId id="388" r:id="rId7"/>
    <p:sldId id="390" r:id="rId8"/>
    <p:sldId id="391" r:id="rId9"/>
    <p:sldId id="392" r:id="rId10"/>
    <p:sldId id="393" r:id="rId11"/>
    <p:sldId id="394" r:id="rId12"/>
    <p:sldId id="395" r:id="rId13"/>
    <p:sldId id="397" r:id="rId14"/>
    <p:sldId id="396" r:id="rId15"/>
    <p:sldId id="398" r:id="rId16"/>
    <p:sldId id="399" r:id="rId17"/>
    <p:sldId id="400" r:id="rId18"/>
    <p:sldId id="401" r:id="rId19"/>
    <p:sldId id="402" r:id="rId20"/>
    <p:sldId id="347" r:id="rId21"/>
  </p:sldIdLst>
  <p:sldSz cx="12192000" cy="6858000"/>
  <p:notesSz cx="6886575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C6F6"/>
    <a:srgbClr val="D2DEEF"/>
    <a:srgbClr val="5B9BD5"/>
    <a:srgbClr val="EAEFF7"/>
    <a:srgbClr val="DEEBF7"/>
    <a:srgbClr val="8FAADC"/>
    <a:srgbClr val="A3DDFE"/>
    <a:srgbClr val="A3DDFF"/>
    <a:srgbClr val="05BC58"/>
    <a:srgbClr val="05B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6404" autoAdjust="0"/>
  </p:normalViewPr>
  <p:slideViewPr>
    <p:cSldViewPr snapToGrid="0">
      <p:cViewPr varScale="1">
        <p:scale>
          <a:sx n="73" d="100"/>
          <a:sy n="73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183" cy="502675"/>
          </a:xfrm>
          <a:prstGeom prst="rect">
            <a:avLst/>
          </a:prstGeom>
        </p:spPr>
        <p:txBody>
          <a:bodyPr vert="horz" lIns="96597" tIns="48298" rIns="96597" bIns="4829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799" y="1"/>
            <a:ext cx="2984183" cy="502675"/>
          </a:xfrm>
          <a:prstGeom prst="rect">
            <a:avLst/>
          </a:prstGeom>
        </p:spPr>
        <p:txBody>
          <a:bodyPr vert="horz" lIns="96597" tIns="48298" rIns="96597" bIns="48298" rtlCol="0"/>
          <a:lstStyle>
            <a:lvl1pPr algn="r">
              <a:defRPr sz="1300"/>
            </a:lvl1pPr>
          </a:lstStyle>
          <a:p>
            <a:fld id="{D83B230B-DBDC-4AD5-BF12-31859A7AE8F6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8" rIns="96597" bIns="482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</p:spPr>
        <p:txBody>
          <a:bodyPr vert="horz" lIns="96597" tIns="48298" rIns="96597" bIns="4829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40"/>
            <a:ext cx="2984183" cy="502674"/>
          </a:xfrm>
          <a:prstGeom prst="rect">
            <a:avLst/>
          </a:prstGeom>
        </p:spPr>
        <p:txBody>
          <a:bodyPr vert="horz" lIns="96597" tIns="48298" rIns="96597" bIns="4829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799" y="9516040"/>
            <a:ext cx="2984183" cy="502674"/>
          </a:xfrm>
          <a:prstGeom prst="rect">
            <a:avLst/>
          </a:prstGeom>
        </p:spPr>
        <p:txBody>
          <a:bodyPr vert="horz" lIns="96597" tIns="48298" rIns="96597" bIns="48298" rtlCol="0" anchor="b"/>
          <a:lstStyle>
            <a:lvl1pPr algn="r">
              <a:defRPr sz="1300"/>
            </a:lvl1pPr>
          </a:lstStyle>
          <a:p>
            <a:fld id="{E9AA0EDC-0305-40E2-8E24-15DB9101F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2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14.02.2023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7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14.02.2023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7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14.02.2023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5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1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06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38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55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05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24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65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1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14.02.2023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74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51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58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6034" y="1600200"/>
            <a:ext cx="9446684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6034" y="2819400"/>
            <a:ext cx="7008284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12FA6-A20B-47DE-9588-736C715A0C4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2649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B0AAA5-4C5C-4585-AFEF-04F1A77B9742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67058"/>
      </p:ext>
    </p:extLst>
  </p:cSld>
  <p:clrMapOvr>
    <a:masterClrMapping/>
  </p:clrMapOvr>
  <p:transition>
    <p:split orient="vert"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56DC44-A17E-491B-BF4A-FCA42C990FF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56234"/>
      </p:ext>
    </p:extLst>
  </p:cSld>
  <p:clrMapOvr>
    <a:masterClrMapping/>
  </p:clrMapOvr>
  <p:transition>
    <p:split orient="vert"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25BBD-3D41-4E05-ACB6-F11152FF526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98720"/>
      </p:ext>
    </p:extLst>
  </p:cSld>
  <p:clrMapOvr>
    <a:masterClrMapping/>
  </p:clrMapOvr>
  <p:transition>
    <p:split orient="vert"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FFB8F-B501-4D5D-B359-7924586B968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46662"/>
      </p:ext>
    </p:extLst>
  </p:cSld>
  <p:clrMapOvr>
    <a:masterClrMapping/>
  </p:clrMapOvr>
  <p:transition>
    <p:split orient="vert"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B70867-F18E-4706-907E-4CC11F1D17F8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63796"/>
      </p:ext>
    </p:extLst>
  </p:cSld>
  <p:clrMapOvr>
    <a:masterClrMapping/>
  </p:clrMapOvr>
  <p:transition>
    <p:split orient="vert"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755C04-780B-4801-8A0C-031F42E8F948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7638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14.02.2023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8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671CC-5762-4363-A82E-7A679FC8783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14450"/>
      </p:ext>
    </p:extLst>
  </p:cSld>
  <p:clrMapOvr>
    <a:masterClrMapping/>
  </p:clrMapOvr>
  <p:transition>
    <p:split orient="vert"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9F060D-4B7B-4C32-82D6-905E1D52723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37170"/>
      </p:ext>
    </p:extLst>
  </p:cSld>
  <p:clrMapOvr>
    <a:masterClrMapping/>
  </p:clrMapOvr>
  <p:transition>
    <p:split orient="vert"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75399-59E1-4D8C-A048-0E714A58B704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42911"/>
      </p:ext>
    </p:extLst>
  </p:cSld>
  <p:clrMapOvr>
    <a:masterClrMapping/>
  </p:clrMapOvr>
  <p:transition>
    <p:split orient="vert"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92633" y="685801"/>
            <a:ext cx="23622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06033" y="685801"/>
            <a:ext cx="68834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BC67D-A387-45FC-B1F2-EE4562BFA852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83163"/>
      </p:ext>
    </p:extLst>
  </p:cSld>
  <p:clrMapOvr>
    <a:masterClrMapping/>
  </p:clrMapOvr>
  <p:transition>
    <p:split orient="vert"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033" y="685800"/>
            <a:ext cx="94488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BBDEF-B34A-46EA-B550-9C072EAF413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30103"/>
      </p:ext>
    </p:extLst>
  </p:cSld>
  <p:clrMapOvr>
    <a:masterClrMapping/>
  </p:clrMapOvr>
  <p:transition>
    <p:split orient="vert"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FC0FD-0E3A-43A2-B3A7-4A11AC69F5A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0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14.02.2023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2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14.02.2023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6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14.02.2023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5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14.02.2023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2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14.02.2023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4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14.02.2023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1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14.02.2023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7" name="Рисунок 6" descr="ФОН_флаг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24" y="0"/>
            <a:ext cx="12183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7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14.02.2023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4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6033" y="685800"/>
            <a:ext cx="944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6033" y="1600201"/>
            <a:ext cx="7010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75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29375"/>
            <a:ext cx="3860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75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160C47-6B0B-4076-8E5F-90B52BB5FC0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rmcrb02@mail.ru" TargetMode="Externa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83434" y="2428206"/>
            <a:ext cx="864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090" marR="198755" lvl="0" algn="ctr">
              <a:spcBef>
                <a:spcPts val="100"/>
              </a:spcBef>
              <a:defRPr/>
            </a:pPr>
            <a:r>
              <a:rPr lang="ru-RU" sz="3600" b="1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Республиканский фестиваль </a:t>
            </a:r>
            <a:r>
              <a:rPr lang="ru-RU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«Панорама методических кейсов дополнительного образования: методический календарь»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8551" y="5884523"/>
            <a:ext cx="5158596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090" marR="198755" lvl="0" algn="ctr">
              <a:spcBef>
                <a:spcPts val="100"/>
              </a:spcBef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Попова Эльвира Андреевна,</a:t>
            </a:r>
          </a:p>
          <a:p>
            <a:pPr marL="212090" marR="198755" lvl="0" algn="ctr">
              <a:spcBef>
                <a:spcPts val="100"/>
              </a:spcBef>
              <a:defRPr/>
            </a:pPr>
            <a:r>
              <a:rPr lang="ru-RU" sz="2400" b="1" kern="0" noProof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м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етодист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ГАУ ДПО РМЦ ДО РБ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21633" y="14743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6 Сроки </a:t>
            </a: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и этапы проведения </a:t>
            </a: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Фестиваля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2893411"/>
            <a:ext cx="5926048" cy="2771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проведения Фестиваля: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февраля 2023 г. — 23 декабря 2023 г.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6.2. Начало приема материалов на Фестиваль –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февраля 2023 г.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6.3. Закрытие приема материалов на Фестиваль –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декабря 2023 г.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Как нарисовать часы-будильник круглой формы для детей поэтапно — Пошаговые  уроки рисова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54" y="3111927"/>
            <a:ext cx="3415761" cy="315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21633" y="14743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6 Сроки </a:t>
            </a: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и этапы проведения </a:t>
            </a: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Фестиваля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3336"/>
              </p:ext>
            </p:extLst>
          </p:nvPr>
        </p:nvGraphicFramePr>
        <p:xfrm>
          <a:off x="1181819" y="2352400"/>
          <a:ext cx="9441085" cy="3130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6096">
                  <a:extLst>
                    <a:ext uri="{9D8B030D-6E8A-4147-A177-3AD203B41FA5}">
                      <a16:colId xmlns:a16="http://schemas.microsoft.com/office/drawing/2014/main" val="1661073204"/>
                    </a:ext>
                  </a:extLst>
                </a:gridCol>
                <a:gridCol w="6544989">
                  <a:extLst>
                    <a:ext uri="{9D8B030D-6E8A-4147-A177-3AD203B41FA5}">
                      <a16:colId xmlns:a16="http://schemas.microsoft.com/office/drawing/2014/main" val="1677384002"/>
                    </a:ext>
                  </a:extLst>
                </a:gridCol>
              </a:tblGrid>
              <a:tr h="326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14 февраля 2023г. по 14 марта 2023г.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Абзелиловский район, Альшеевский район, Архангельский район, Аскинский район, Аургазинский район, Баймакский район, Бакалинский район.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1798344372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14 марта 2023г. по 14 апреля 2023г.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Балтачевский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Белебеевский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Белокатайский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Белорецкий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Бижбулякский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Благоварский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Благовещенский район.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402923017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12775" y="5952310"/>
            <a:ext cx="8266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Прием материалов происходит строго по этапам, к которому относится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ОДО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89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21633" y="14743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6 Сроки </a:t>
            </a: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и этапы проведения </a:t>
            </a: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Фестиваля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092455"/>
              </p:ext>
            </p:extLst>
          </p:nvPr>
        </p:nvGraphicFramePr>
        <p:xfrm>
          <a:off x="1315771" y="2435133"/>
          <a:ext cx="9441085" cy="3130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6096">
                  <a:extLst>
                    <a:ext uri="{9D8B030D-6E8A-4147-A177-3AD203B41FA5}">
                      <a16:colId xmlns:a16="http://schemas.microsoft.com/office/drawing/2014/main" val="1801693316"/>
                    </a:ext>
                  </a:extLst>
                </a:gridCol>
                <a:gridCol w="6544989">
                  <a:extLst>
                    <a:ext uri="{9D8B030D-6E8A-4147-A177-3AD203B41FA5}">
                      <a16:colId xmlns:a16="http://schemas.microsoft.com/office/drawing/2014/main" val="2091460718"/>
                    </a:ext>
                  </a:extLst>
                </a:gridCol>
              </a:tblGrid>
              <a:tr h="326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этап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14 апреля 2023г. по 14 мая 2023г.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Буздякский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Бураевский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Бурзянский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Гафурийский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Давлекановский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Дуванский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1716468037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этап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14 мая 2023г. по 14 июня 2023г.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Дюртюлинский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Ермекеевский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Зианчуринский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Зилаирский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Иглинский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Илишевский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Ишимбайский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Калтасинский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Караидельский район.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2800985606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12775" y="5952310"/>
            <a:ext cx="8266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Прием материалов происходит строго по этапам, к которому относится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ОДО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722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21633" y="14743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6 Сроки </a:t>
            </a: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и этапы проведения </a:t>
            </a: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Фестиваля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023192"/>
              </p:ext>
            </p:extLst>
          </p:nvPr>
        </p:nvGraphicFramePr>
        <p:xfrm>
          <a:off x="1184238" y="2367525"/>
          <a:ext cx="9441085" cy="3469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6096">
                  <a:extLst>
                    <a:ext uri="{9D8B030D-6E8A-4147-A177-3AD203B41FA5}">
                      <a16:colId xmlns:a16="http://schemas.microsoft.com/office/drawing/2014/main" val="2382087094"/>
                    </a:ext>
                  </a:extLst>
                </a:gridCol>
                <a:gridCol w="6544989">
                  <a:extLst>
                    <a:ext uri="{9D8B030D-6E8A-4147-A177-3AD203B41FA5}">
                      <a16:colId xmlns:a16="http://schemas.microsoft.com/office/drawing/2014/main" val="1111546668"/>
                    </a:ext>
                  </a:extLst>
                </a:gridCol>
              </a:tblGrid>
              <a:tr h="543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этап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14 июня 2023г. по 14 июля 2023г.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Кармаскалинский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Кигинский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Краснокамский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Кугарчинский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Кушнаренковский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Куюргазинский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Мечетлинский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Мишкинский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3612310156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этап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14 июля 2023г. по 14 августа 2023г.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Миякинский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Нуримановский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Салаватский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Стерлибашевский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Стерлитамакский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Татышлинский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Туймазинский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Уфимский район.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69179778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12775" y="5952310"/>
            <a:ext cx="8266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Прием материалов происходит строго по этапам, к которому относится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ОДО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032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21633" y="14743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6 Сроки </a:t>
            </a: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и этапы проведения </a:t>
            </a: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Фестиваля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006891"/>
              </p:ext>
            </p:extLst>
          </p:nvPr>
        </p:nvGraphicFramePr>
        <p:xfrm>
          <a:off x="1184238" y="2615302"/>
          <a:ext cx="9441085" cy="2686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6096">
                  <a:extLst>
                    <a:ext uri="{9D8B030D-6E8A-4147-A177-3AD203B41FA5}">
                      <a16:colId xmlns:a16="http://schemas.microsoft.com/office/drawing/2014/main" val="1779271479"/>
                    </a:ext>
                  </a:extLst>
                </a:gridCol>
                <a:gridCol w="6544989">
                  <a:extLst>
                    <a:ext uri="{9D8B030D-6E8A-4147-A177-3AD203B41FA5}">
                      <a16:colId xmlns:a16="http://schemas.microsoft.com/office/drawing/2014/main" val="15366269"/>
                    </a:ext>
                  </a:extLst>
                </a:gridCol>
              </a:tblGrid>
              <a:tr h="326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этап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14 августа 2023г. по 14 сентября 2023г.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Учалинский район, Федоровский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Хайбуллинский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Чекмагушевский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Чишминский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Шаранский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Янаульский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3590498119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этап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14 сентября 2023г. по 14 октября 2023г.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Уфа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91302483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12775" y="5952310"/>
            <a:ext cx="8266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Прием материалов происходит строго по этапам, к которому относится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ОДО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921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21633" y="14743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6 Сроки </a:t>
            </a: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и этапы проведения </a:t>
            </a: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Фестиваля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767008"/>
              </p:ext>
            </p:extLst>
          </p:nvPr>
        </p:nvGraphicFramePr>
        <p:xfrm>
          <a:off x="1499245" y="2922145"/>
          <a:ext cx="9441085" cy="2295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6096">
                  <a:extLst>
                    <a:ext uri="{9D8B030D-6E8A-4147-A177-3AD203B41FA5}">
                      <a16:colId xmlns:a16="http://schemas.microsoft.com/office/drawing/2014/main" val="581387957"/>
                    </a:ext>
                  </a:extLst>
                </a:gridCol>
                <a:gridCol w="6544989">
                  <a:extLst>
                    <a:ext uri="{9D8B030D-6E8A-4147-A177-3AD203B41FA5}">
                      <a16:colId xmlns:a16="http://schemas.microsoft.com/office/drawing/2014/main" val="2637345450"/>
                    </a:ext>
                  </a:extLst>
                </a:gridCol>
              </a:tblGrid>
              <a:tr h="326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этап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14 октября 2023г. по 14 ноября 2023г.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Агидель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Кумертау, г. Нефтекамск, г. Октябрьский.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2734409758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этап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14 ноября 2023г. по 14 декабря 2023г.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Салават , г. Сибай, г. Стерлитамак, ЗАТО Межгорье.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16672606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2775" y="5952310"/>
            <a:ext cx="8266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Прием материалов происходит строго по этапам, к которому относится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ОДО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95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21633" y="1474323"/>
            <a:ext cx="10071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7  </a:t>
            </a: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Порядок проведения Фестиваля</a:t>
            </a:r>
          </a:p>
          <a:p>
            <a:pPr lvl="0" algn="ctr"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2579215"/>
            <a:ext cx="7700214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7.1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Участие в Фестивале для всех участников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7.2. Допускается выдвижение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 трех методических разработок от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организации дополнительного образования (далее –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7.3. От одной ОДО заполняется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заявка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2081450"/>
            <a:ext cx="11714372" cy="3762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 и команды, опубликованных материалов, соответствующих всем требованиям будут награждены благодарственными письмами Министерства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56739" y="4185791"/>
            <a:ext cx="10232586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Телефоны: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+7(347)216-34-46 (руководитель)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+7(347)292-16-85, +7 (347) 292 16 93 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E-</a:t>
            </a:r>
            <a:r>
              <a:rPr lang="ru-RU" sz="1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mail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rmcrb02@mail.ru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400" b="1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https://</a:t>
            </a:r>
            <a:r>
              <a:rPr lang="ru-RU" sz="1400" b="1" u="sng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рмц-рб.рф</a:t>
            </a:r>
            <a:r>
              <a:rPr lang="ru-RU" sz="1400" b="1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Адрес: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РБ, город Уфа, проспект Октября, 4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График работы: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9:00 – 18:00. Перерыв с 13.00 до 14.00.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54" y="3188827"/>
            <a:ext cx="778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Контактные данные </a:t>
            </a:r>
            <a:br>
              <a:rPr lang="ru-RU" sz="1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ГАУ ДПО РМЦ ДО РБ: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2160" y="4763606"/>
            <a:ext cx="1443135" cy="14067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155784">
            <a:off x="889752" y="2163595"/>
            <a:ext cx="7280693" cy="1323439"/>
          </a:xfrm>
          <a:prstGeom prst="rect">
            <a:avLst/>
          </a:prstGeom>
        </p:spPr>
        <p:txBody>
          <a:bodyPr>
            <a:prstTxWarp prst="textDoubleWave1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партнерское взаимодействие!</a:t>
            </a:r>
            <a:endParaRPr kumimoji="0" lang="ru-RU" sz="1800" b="1" i="0" u="none" strike="noStrike" kern="0" normalizeH="0" baseline="0" noProof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17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6651" y="1402547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</a:t>
            </a:r>
            <a:r>
              <a:rPr kumimoji="0" lang="ru-RU" sz="2400" b="1" i="0" u="none" strike="noStrike" kern="0" cap="none" spc="-25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  н</a:t>
            </a:r>
            <a:r>
              <a:rPr kumimoji="0" lang="ru-RU" sz="24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ормативно-правовое обоснование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AutoShape 2" descr="data:image/png;base64,iVBORw0KGgoAAAANSUhEUgAAAVAAAACWCAMAAAC/8CD2AAAAkFBMVEVlveH///9Yud9qwOLw+f14xeTm9Pn///1gu+CByOZkveCd0+vN6PRSt9/d7vdVuN7H5fKl1uyQz+e53/D4+/yNzenz+vt8xuVbut7M5/S+4PC03O/g8Pir2eyk1etcueFEtNzJ5/Dc8PSRzeqa0+h1xOFIs97s9v2FzOW03+2j1+m53vLV7PLF4/Rzwuas2O87UGHLAAAVQElEQVR4nO2dC3uivBKAmQRICIQgNyOI2Hu7S93//+/OTNDai7vb1tpvjzr7LAgE1NfJ3BKo553lLGc5y1nOcpaznOUsZznLWc7yUiT+V//1hzgekdOA3fP/+lOMIr9HfvPeT59gux5Xm3PWZ26Orc9bH5CbrT4TCXjbq42X2TZ+uup44h8+0r6iZPA90u/AyYuKSU+5455aubXktLzxaIkHcdN9cdxaBdhkPA9X+LrHPfQVgpUMvPhhteLu2Hg5jpfjzFO9qiK8jtu94gH38AuPbVbyECaCZXX4HVK3bxSCRQUMsZQcSKq+EQDC1w1t1VNa3gXKCiBM14K2VQaRpM8MU9XPQV8CMeGQSjEYnQC+h+zc1SAoaDlIRmfWNyyhzfAKfugOhmRscxAVlSDZN4iOE/vqne0FCCHA5xyS6L7idgZVBKEuII6qKIIsmsCljsFhiqGbDuBlEPTKsw0Eis1hmYKVUnEYGAwmEtTSdtBGUQL8J14mg46DP41FiLSrqJpeQSyFUMH9BC8fHUJB5SJlB7js2/d5A1RW4oJDV4mZgmapjWQDKCYIKNeaRdDq27pczuvQN56cQIVMEOiPfNojUK6Rpk6hygPmgCbLuxHoBGKLKowaGmgFCW2aGfAZaKP7a4gT3OGxCgoyNl//Rdk8P4xtfiU7gCK4Ffy8DWsF2CtT218CkwQU1RbyCGZXD3DpQTOBSMlfcM8IKB7D3t3QSiBQMgSZh0BFsoBuraEIdEZAO4TXIVeJ+6IZNc1jPC3U+OY5FPYgQZYS36Kgu4EGK2iXvu9BOuliaWrfSOryou26ICLKl7zFjgsZswVMHVCI8H/cQNO2Pmko59iXCWgKafAEtHcaile4QIs8lX0LaAS6ruUxpDWZYVkdCKhsZ/23RMNvgaqpCGPIGihQC2+1sSuRaVOGt9RXjYmoT/baJ0dVWkSnRqArXQlUuxXTcwLa6x+wEAhUCB5tNdQBnVrLyPhqg8ZkBkZrtMjXAfj2cECZfxDL/FbeAvXsoiQlmvUcwibLFj4Mjw3U1w8iybKCgHpeRP6qgTyDORuBXjSlCNApSUZARYZGgIuUgXhg9082tHddngICJWtRzCBBA5w9Zg85LPQjFBhKwc+DAA1qc4Cr7pAdQJVEPXlUTPGyLsvyQtS48sXQ4UZ5N4WOebIp763kZebPuZRZqYqyrOcV+q3AY4lvEjwjnXp1IuuQyQg6Se7rWpLXah1QjEsHQTYjq92pSFuFdYDv3B6ia9qmeP01DyQ7gKKo6Ia+NDPGYG+Mbo2xqEy4ZVhvHA5cKmV6xij87KXEQwiCGYyWbC/pRDQMhimD6ix1P57SK+zr0ozAFDbC/WzdlrIqamsO8cVVXwbf4uN/B9Slj0op16C8x7Wsm/ETqbHUsdYitVkSX2rtjo1neuMOOsFtumhofWh79rrl2Eq9OPx1IisKIb5FfgP0eQvmSLJv+oUPIjbp3n586bqXS5+kW7mux7aHnrXYVi/cArfHI5vTn131r0CPQax4myuwPJ23VuZJkgxXrMDVoleySrCfsDidF71ncTVh8hoP0e/RFw9Wya5AmFkuh6nXTxKzoNPjZ/WQXUC/qcz1TvkCnjJO2WugGLfNMG7B6Loomvs+DB8eyUemsLD9DwynxYX+IbJGNBgxtxd4yPMA0BinPvMMelnIZQBi+Vji6c9zsF1A+b8l+wNl8+u3FSAfvWyMQYe41VraMNO6BbOCNOztdWdus3pJ8fcEWOEvbxPfys4vO8mSUEstuh5yPRdimYXosf/S5aPa/5dk2N8k8R1pZw/YwzlULVzOL1b6LlvqpNRFHWAo3etJUf7wUAlRC++LsivED8nqn41vWFIXDWbPFqoYGkDuuPkXoN9S5fqA7IsT7V7y9iIS+7bkcNXCpPOFQW0TItdlu6wfekz+5uLag0p6K6gKMUtEZ6fAbyjPLoc0xVgccsyZEShuvvjJdwE9thEgU1dvLTETmJdNIWqFMaiV4TCNVF+JshS15pyhbdUwsZhocOzyuhM6g7KExiThLbsF7PJhjXnMbXa3fPmTn4KXD8odaWd/IQKZluan4DwDG15QKJT4eRWLKC09m5bLoeSYvd02vuJprUVW5ZlAoJitkIZCxQpYZj65nL84pa18pa7+Z3pvm2ZHqID+msYf2AMAlLEOZ5SmQcuk9gfvDvehVl8C+Ny1qKtr4LbnkCNQj5GXT3pbgMlohKF91ql3dfl1/KooiXwxtuZG0TzPewpzt6HuZmvbkoyX3Q7xqb5fv+2r671YeePVt5fdG6fyzG/STsY5fj6FYQR9ThdMcKXwQ3JpVxxzaGmphcIW3OJLlw9yRQ05noYNceFCoufp3S4vH1ta9P190eJ148VkMlmsxjWf4PXcQsaBlPRKRhUNhURS5lNsfS/l1WKyiJUng7YI0JMu8MRY2rhYMEIqcXvhrov7vYqWgXSriMf4zXGxwrW9yumy+wdNsvJ/59d+/3M9Del+/O3eFpinsFLabwyGvDMRmHLIsgYqA0mWJd4wN3oIqajhLyzGckyxOQYlfVH2NuxYRfU7PCMBTDrELINrFkGTZQ967hdhSG9lIHsc4F5TMTCTQ/iYzSI0XriRV4DGrgK8CrNXMJUqQuv/4a/0SnamnYeTHRpq0sxEoFYCfV2WLsucMfSTRkSMYW4mYnR8VFjy49vBZ6oPyhB1SYeNnv/QZWc9W0aGA3KNNcuFjYTG2GdRGqZDGmE1aIzMQ3grVozZPmk1s5LNMmwkK/Qe+DswXK8gRls1S+r9gYpvtd47NFQhgiTRCx/VZXWvS+x/BBQitCfYXtTuF+/DfCLQltgmo/FEjID5PO5Id6WY4hbGeFRyEFFEameTxnqym1sCurJm4i9FYKXE/UGgMP/I0BzI+xJzlsgBrR/JSQhVRnuql4znb9LOQ8ouL9+HLapjSxUvJc0GKEW+2MM1xl/UiIUlKZHHyojRCL0eyN9RViuBE9CpsJ7SUE0JKJvTmPOCrJmBB8w8JprGUBLMTvwaFjqjq+uKlqLGLi+EofbhsrjYM7Dvd6Sdh5SdxZEcQiN/hYaypq2GTrVBTYwEUsOfnN3FE4FWuxKTX3Xby4g0tCiZQhvMCGgAqBloKBxQmxZW2l+hA4o2ubJGrIxhdmgNctQJps0Gu/zSaKehrM6M6sNhUog98wwO3xtn74xDtYglErK9bS+fdXmGTq+vu2ug2AKBmsS3bJijr8Ict0YbOjFlgdFZqqm/M4h6G4ByXV6ivls9NA4o7y2hxphAIlBmFaANxYs7G+qtbaiIey7QndXxXkAw7fyvgSq16gR+Y3aZRjGltwhUl5WGLo5jr6mtDrHnk1OSzJ8hHnQ5YlqUlqGXzyGo4CGOO3El2zK+qrM+AjIRSjxGhaAgyACFhcoIvN51nyZxPA91cokXj6pSk1NClWV0pSY10jit/rQo42/STnmwsuRfgErZhRENlPVNeHllZRJhj80iNkuHNL0Z0EkEwwqPPlY00NZRodC23VDJvsgla3758wElwRhhMQ87q4LEjSjxizCh6ToeGyhEVn0y4PV4N6TDTzQGKV59EiRoU6aJjRKpWNdkxIKn+4SiMijZ5lV0MJF/DOwVDXq40Z6eUabE3NfHRBejHEbjIZhBKDc26tFYgB1/BEqD3ECbrmNN4+6ALdzggLLj0BEN6Lk3XgdCGIRZ60pblt6yx3OUdW+Lx+iaPUUVntrLR9ufzfj15A0cTi7+UrHfS2xT0Ypf/BM1K0w7xxd9Itw0ISc07WDcAjG+hPVRgE2bzWF42gVPzWDTYH10/gzh11eb1jbFqn9gVE9G67QTvaQQgQKhVgChVQshGnYBnR0gt1B69g5fm6mPWz5UtqS5mlOaG6MweVeYEFKFRFR48MZCwRKEW9p7uME03obi+by+4y7fsdl69qttEAG3AiwXcGExhBGFnsEvjJ6vMKlm2k80j0wFV/oOIl0KH40Z/ga15ffc4MGGtDrSPqy0aHWCulnqCN3rfRT4cDpAe7EpgAgHFATNIm4tDbg1OoEOgWJASPFKZ1LhWcgNAjWlGJhnfASqc7hfAwU84EOgoTU0MdgBNa7TnwxQmc/Hr2oLMoBcjkBznut6C5SBlKzu9CUEPQL1CSg0bILHwaeJM1ug+jVQ7SzpyQBl6WJUUFYSjxV2eYVAedQivSegdm4iU/8ycyKe6xHoQtEIswgJKNoDU7XYzbGZA2rzh1SMGuoc08kA9YQa5wN1zh9zqRRpqF7MTLYFKlvvl64na6BUQ7YlTFeonAR04oAyq00HEU0sMgiUaZ2Bs6HWtKcD1E7G0U7F6hFojzE4x25cEKcnoCqq2i3Qfhpx1FCLCRu6+fkaqGlDZeFeRhEBNdklHnRA8yp7AVSaJvkHwpuDiDJhNY7ExGPAyKWgquKgk1pXT0AxvcueAUXril2+1B2sFKLCNQFFG7rS5P5hOtpQHjigGty0+Segpqrn/FiB0vyGMeMLx4Rm7eULzMBw1WDY1NHtFRINqCYbKgioc0oitTQYVYsBe7QDSndsPNlQBOrdwMYpwVMcylZpnf9fz6r7o7Aic3N3ZQ4vgMYsXuBL0tDWAQ1Ep+uWbmZR67AJMp0vphhINbfN2ssL7OtPYdMg2JOGwsbLS5mJznzPTP7/RFg9HdfzdYrIGQX2MMUgNF7eNcb2UumyQm8zWfqXWnJztdHQybJEqI+ZMSFp6MxIZvKnwJ5Jpjtxi0B7yW5dpqQk60TmHa0/8ijtHIcWZDTm3ELk90JUuagWAFmUJhUK+p8umosmqiELeFzCr8gXi0hMKszQo2KoEoGb9RBVVVeKSVSK60hkuFWIMlpAjJeI7giorvx58D037vxHovqsdcUrNmyKGADrusi2TpQva1hXODa7xKZQMjZ8Kqc8FVWeaiibE0Sqb+Z1ro/WeI7CyrGQGvy+7IZxZlq+3lc6odXIrca12OwT+B/GDTE2wG1IGzSeRzcl7JXIq7CnsJ7NxA6UW3V8I1xaDAMgt9LDcCtRxhbo7CXd7WtvoGbTUtOkkglGVHQ2p8ipOdAt6f+SsHRCI7CK/4nnLuGyqtDdV7YKbAuS/eDGH1iQVy30AfzSaVlVkucNhahroOl33RHxX4oUlCcq1uzSwj8CVRhcIVBd1/rKN7kodJJSgilKGskN0Arg3jHmp+bmZep5rCIngxtHkR/UTwe0JKDGL3V1p6+BgCI8NJpySsErPTtgA1ScDFAWXpFZs+1He/xLoP4TUFGShvKp2AKNfhSnAlSN0+rRJZWfBto3EzMJ10CZ1cuylFIutkAZ09j1TwQoa2l427OTD/N8AiqNVv4GqIl+LRAoOrlnGtoJ9EinAdTTtZtkZv0P83wCypJLACowuy4/OiU1oSnLWxtanQpQSjsxzrbXH+f5BBTz9rFivwVqV2Cclz85oHZMO/vw4z3+mVPCDOlOR7DQKcHD7Ajj0EqHW6BlcCpAMe2kqL76BE/wLJRMOg2lsXzjWSsS0zOdi55DoieAelsRUNubagzsjx2ozGmGmTLzjwb1JHEOZR5DW1HZRNSLKA7FZR5f5wXk6OPzGDW0ekDzWsXXGDbF1QkAZQOlnWr6Cf1cF5tgMw1HbHZsS1XbHesTjh6oYkDzgNjwGaAjIldHWpf6yrAmhH7oDoShKz5R4uTqTaI8fqD9NX1DufqMBX2GtdK3tiohM7cYcYpr3BpEfXOrg1Is0fcvpzRLe768PX6gY9rJsv2AQm7jyHSgVcFNONfBT8nFor++1q2g6Q/9PfApdPL4vbzyXNrJ98MJNInEN7lvrjASTTPTYKwvIlaWmG/qBWi6q2CKQdbRA5W2nWEQypr9gd7dmSvfxNDoIdMN5EpEtiwtAp0k9PQkHtXGO/qwSRmf0k65Z4d3GlrrnKaLNaih43SxqZslJXSXR5yANrI6eqDetCaX9LAvT8hZd226HUCF0AvVOqDV/eLogUr3yAr7evDtE0Cl0bwMN0AfKRBFoBSE9lMz98iG2iI+eqAGVu7BcGLfPp/rxAfxDOh1QE6pXsXA0LcTUGnujh6orEJ6wPMn6nZvgW7qTQTUPMLV2stXCLRyQJWEowdqB3py4Wfqdm+Bhq72GcG1ThP9AwIprvQlEWYYQxBQGx89UCWFpImMe/t4EPmtm7UX0GMSobS9NteQ3BqtB6GRtUWgtxeQL48bKD1EzFOfqtu9Bpp1NdVByi7vagB/kdOzeZP4ahCia0E8NNBii6w7bqB2HkuPXe7P0zEFeF57Gjefr9c3f82PF6j0gG4X/Rqe78Z+sfdjJ/5ZkZR2suELevz7Jc2PWEHd3dx/mG/3pULWIOz48c4Bp3u4Me3cu273bqmLgB33vDvbNL23d93uHeIemBJpe9Q0PZpWv1Ks+A6gQ2z7wzwv+p8Supv74/PtPkSS4qRwctSGcyss6XrbHdKCCmc4zdF39bVI4KqvPzMY/z6Y+G9WsVOhSWnnZf8lZZHfABVp3J8OTY/u8KInCRxEP8lwdpzu9Dh+R7QVBVbmh+jwAuom0Mcdce4Q+SthX1G3e4mSIs6Lyp5UV3eiPBNWNvpSnDAaTvmtj3f8Z0QGpWHpF6KkRdh57NhvkfuNqL7I2PTLOjzF73UzZcdbmPursDowyddZUJGg4Twtp/5SaFr96otYCkhjexrJ5e+FJa3Ovgaoq3GeOE5P2pJ7e3d41M0SDedB/lLr/5coGc9vi32BCpFcnVCq/kfpL2O2x3QmV5VLf8hTjZHeihWs24un367ONLciJ4muP6+bZXPDDvMnmf9fhYVV/Gn9TKqTqRi/VzDtXH5uvp1IF+7vbJ7V84WwIqs+XLfDvu63/KybO0SxehV+AOh4l1ydTfXZcO4UTDs/NltEUKq+/58PPFqxWfex6UzzhTz1VP2PwiB6b4cfDac+5of+7S8yT987nUmQ4ezPAfyfhQ3vSZLc34OqLDtHSH8VWb5rOtN8Is9O/T0iJ+kfn87kgiS/4G4440z076Lnf3Hxoswi94d3zvIu4WX9m7vmxgA+ubLslAeHPiiq//3j7ZAzGc6zbn5EfneTF+30H4JzT/+oyN1Jp6AHV7NzOvRxsW+e3ODuyxry8+DQ54S9LtTTvS4TddbNT4qsXisoTdmW5+Tyk6LYs9k3NKqeRebk5yjsI9J79px/McRnw7mn2PgphA8n3tlw7i2bCaF1sTL2BG7EOrhwUk40nMf+dzi+T2o42SnbB5LzzMOznOUsZznLWc5ylrOc5SxnOctZznKWs3xe/gcUDZVx1yZTV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67" y="2873979"/>
            <a:ext cx="4577752" cy="20436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11748" y="2602877"/>
            <a:ext cx="6904848" cy="4447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03.09.2019 № 467 «Об утверждении Целевой модели развития региональных систем дополнительного образования детей».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2 декабря 2019 г. № 649 «Об утверждении Целевой модели цифровой образовательной среды».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Распоряжением Правительства РФ от 31.03.2022 г. № 678-р «Об утверждении Концепции развития дополнительного образования детей до 2030 года»;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РБ от 01.10.2022 г № 690 «Об утверждении Концепции развития дополнительного образования детей в Республике Башкортостан до 2030 года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Главы Республики Башкортостан от 15.12.2022 № УГ-962 "Об объявлении в Республике Башкортостан 2023 года Годом полезных дел для малой Родины"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6651" y="1402547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Конкурсное обоснование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AutoShape 2" descr="data:image/png;base64,iVBORw0KGgoAAAANSUhEUgAAAVAAAACWCAMAAAC/8CD2AAAAkFBMVEVlveH///9Yud9qwOLw+f14xeTm9Pn///1gu+CByOZkveCd0+vN6PRSt9/d7vdVuN7H5fKl1uyQz+e53/D4+/yNzenz+vt8xuVbut7M5/S+4PC03O/g8Pir2eyk1etcueFEtNzJ5/Dc8PSRzeqa0+h1xOFIs97s9v2FzOW03+2j1+m53vLV7PLF4/Rzwuas2O87UGHLAAAVQElEQVR4nO2dC3uivBKAmQRICIQgNyOI2Hu7S93//+/OTNDai7vb1tpvjzr7LAgE1NfJ3BKo553lLGc5y1nOcpaznOUsZznLWc7yUiT+V//1hzgekdOA3fP/+lOMIr9HfvPeT59gux5Xm3PWZ26Orc9bH5CbrT4TCXjbq42X2TZ+uup44h8+0r6iZPA90u/AyYuKSU+5455aubXktLzxaIkHcdN9cdxaBdhkPA9X+LrHPfQVgpUMvPhhteLu2Hg5jpfjzFO9qiK8jtu94gH38AuPbVbyECaCZXX4HVK3bxSCRQUMsZQcSKq+EQDC1w1t1VNa3gXKCiBM14K2VQaRpM8MU9XPQV8CMeGQSjEYnQC+h+zc1SAoaDlIRmfWNyyhzfAKfugOhmRscxAVlSDZN4iOE/vqne0FCCHA5xyS6L7idgZVBKEuII6qKIIsmsCljsFhiqGbDuBlEPTKsw0Eis1hmYKVUnEYGAwmEtTSdtBGUQL8J14mg46DP41FiLSrqJpeQSyFUMH9BC8fHUJB5SJlB7js2/d5A1RW4oJDV4mZgmapjWQDKCYIKNeaRdDq27pczuvQN56cQIVMEOiPfNojUK6Rpk6hygPmgCbLuxHoBGKLKowaGmgFCW2aGfAZaKP7a4gT3OGxCgoyNl//Rdk8P4xtfiU7gCK4Ffy8DWsF2CtT218CkwQU1RbyCGZXD3DpQTOBSMlfcM8IKB7D3t3QSiBQMgSZh0BFsoBuraEIdEZAO4TXIVeJ+6IZNc1jPC3U+OY5FPYgQZYS36Kgu4EGK2iXvu9BOuliaWrfSOryou26ICLKl7zFjgsZswVMHVCI8H/cQNO2Pmko59iXCWgKafAEtHcaile4QIs8lX0LaAS6ruUxpDWZYVkdCKhsZ/23RMNvgaqpCGPIGihQC2+1sSuRaVOGt9RXjYmoT/baJ0dVWkSnRqArXQlUuxXTcwLa6x+wEAhUCB5tNdQBnVrLyPhqg8ZkBkZrtMjXAfj2cECZfxDL/FbeAvXsoiQlmvUcwibLFj4Mjw3U1w8iybKCgHpeRP6qgTyDORuBXjSlCNApSUZARYZGgIuUgXhg9082tHddngICJWtRzCBBA5w9Zg85LPQjFBhKwc+DAA1qc4Cr7pAdQJVEPXlUTPGyLsvyQtS48sXQ4UZ5N4WOebIp763kZebPuZRZqYqyrOcV+q3AY4lvEjwjnXp1IuuQyQg6Se7rWpLXah1QjEsHQTYjq92pSFuFdYDv3B6ia9qmeP01DyQ7gKKo6Ia+NDPGYG+Mbo2xqEy4ZVhvHA5cKmV6xij87KXEQwiCGYyWbC/pRDQMhimD6ix1P57SK+zr0ozAFDbC/WzdlrIqamsO8cVVXwbf4uN/B9Slj0op16C8x7Wsm/ETqbHUsdYitVkSX2rtjo1neuMOOsFtumhofWh79rrl2Eq9OPx1IisKIb5FfgP0eQvmSLJv+oUPIjbp3n586bqXS5+kW7mux7aHnrXYVi/cArfHI5vTn131r0CPQax4myuwPJ23VuZJkgxXrMDVoleySrCfsDidF71ncTVh8hoP0e/RFw9Wya5AmFkuh6nXTxKzoNPjZ/WQXUC/qcz1TvkCnjJO2WugGLfNMG7B6Loomvs+DB8eyUemsLD9DwynxYX+IbJGNBgxtxd4yPMA0BinPvMMelnIZQBi+Vji6c9zsF1A+b8l+wNl8+u3FSAfvWyMQYe41VraMNO6BbOCNOztdWdus3pJ8fcEWOEvbxPfys4vO8mSUEstuh5yPRdimYXosf/S5aPa/5dk2N8k8R1pZw/YwzlULVzOL1b6LlvqpNRFHWAo3etJUf7wUAlRC++LsivED8nqn41vWFIXDWbPFqoYGkDuuPkXoN9S5fqA7IsT7V7y9iIS+7bkcNXCpPOFQW0TItdlu6wfekz+5uLag0p6K6gKMUtEZ6fAbyjPLoc0xVgccsyZEShuvvjJdwE9thEgU1dvLTETmJdNIWqFMaiV4TCNVF+JshS15pyhbdUwsZhocOzyuhM6g7KExiThLbsF7PJhjXnMbXa3fPmTn4KXD8odaWd/IQKZluan4DwDG15QKJT4eRWLKC09m5bLoeSYvd02vuJprUVW5ZlAoJitkIZCxQpYZj65nL84pa18pa7+Z3pvm2ZHqID+msYf2AMAlLEOZ5SmQcuk9gfvDvehVl8C+Ny1qKtr4LbnkCNQj5GXT3pbgMlohKF91ql3dfl1/KooiXwxtuZG0TzPewpzt6HuZmvbkoyX3Q7xqb5fv+2r671YeePVt5fdG6fyzG/STsY5fj6FYQR9ThdMcKXwQ3JpVxxzaGmphcIW3OJLlw9yRQ05noYNceFCoufp3S4vH1ta9P190eJ148VkMlmsxjWf4PXcQsaBlPRKRhUNhURS5lNsfS/l1WKyiJUng7YI0JMu8MRY2rhYMEIqcXvhrov7vYqWgXSriMf4zXGxwrW9yumy+wdNsvJ/59d+/3M9Del+/O3eFpinsFLabwyGvDMRmHLIsgYqA0mWJd4wN3oIqajhLyzGckyxOQYlfVH2NuxYRfU7PCMBTDrELINrFkGTZQ967hdhSG9lIHsc4F5TMTCTQ/iYzSI0XriRV4DGrgK8CrNXMJUqQuv/4a/0SnamnYeTHRpq0sxEoFYCfV2WLsucMfSTRkSMYW4mYnR8VFjy49vBZ6oPyhB1SYeNnv/QZWc9W0aGA3KNNcuFjYTG2GdRGqZDGmE1aIzMQ3grVozZPmk1s5LNMmwkK/Qe+DswXK8gRls1S+r9gYpvtd47NFQhgiTRCx/VZXWvS+x/BBQitCfYXtTuF+/DfCLQltgmo/FEjID5PO5Id6WY4hbGeFRyEFFEameTxnqym1sCurJm4i9FYKXE/UGgMP/I0BzI+xJzlsgBrR/JSQhVRnuql4znb9LOQ8ouL9+HLapjSxUvJc0GKEW+2MM1xl/UiIUlKZHHyojRCL0eyN9RViuBE9CpsJ7SUE0JKJvTmPOCrJmBB8w8JprGUBLMTvwaFjqjq+uKlqLGLi+EofbhsrjYM7Dvd6Sdh5SdxZEcQiN/hYaypq2GTrVBTYwEUsOfnN3FE4FWuxKTX3Xby4g0tCiZQhvMCGgAqBloKBxQmxZW2l+hA4o2ubJGrIxhdmgNctQJps0Gu/zSaKehrM6M6sNhUog98wwO3xtn74xDtYglErK9bS+fdXmGTq+vu2ug2AKBmsS3bJijr8Ict0YbOjFlgdFZqqm/M4h6G4ByXV6ivls9NA4o7y2hxphAIlBmFaANxYs7G+qtbaiIey7QndXxXkAw7fyvgSq16gR+Y3aZRjGltwhUl5WGLo5jr6mtDrHnk1OSzJ8hHnQ5YlqUlqGXzyGo4CGOO3El2zK+qrM+AjIRSjxGhaAgyACFhcoIvN51nyZxPA91cokXj6pSk1NClWV0pSY10jit/rQo42/STnmwsuRfgErZhRENlPVNeHllZRJhj80iNkuHNL0Z0EkEwwqPPlY00NZRodC23VDJvsgla3758wElwRhhMQ87q4LEjSjxizCh6ToeGyhEVn0y4PV4N6TDTzQGKV59EiRoU6aJjRKpWNdkxIKn+4SiMijZ5lV0MJF/DOwVDXq40Z6eUabE3NfHRBejHEbjIZhBKDc26tFYgB1/BEqD3ECbrmNN4+6ALdzggLLj0BEN6Lk3XgdCGIRZ60pblt6yx3OUdW+Lx+iaPUUVntrLR9ufzfj15A0cTi7+UrHfS2xT0Ypf/BM1K0w7xxd9Itw0ISc07WDcAjG+hPVRgE2bzWF42gVPzWDTYH10/gzh11eb1jbFqn9gVE9G67QTvaQQgQKhVgChVQshGnYBnR0gt1B69g5fm6mPWz5UtqS5mlOaG6MweVeYEFKFRFR48MZCwRKEW9p7uME03obi+by+4y7fsdl69qttEAG3AiwXcGExhBGFnsEvjJ6vMKlm2k80j0wFV/oOIl0KH40Z/ga15ffc4MGGtDrSPqy0aHWCulnqCN3rfRT4cDpAe7EpgAgHFATNIm4tDbg1OoEOgWJASPFKZ1LhWcgNAjWlGJhnfASqc7hfAwU84EOgoTU0MdgBNa7TnwxQmc/Hr2oLMoBcjkBznut6C5SBlKzu9CUEPQL1CSg0bILHwaeJM1ug+jVQ7SzpyQBl6WJUUFYSjxV2eYVAedQivSegdm4iU/8ycyKe6xHoQtEIswgJKNoDU7XYzbGZA2rzh1SMGuoc08kA9YQa5wN1zh9zqRRpqF7MTLYFKlvvl64na6BUQ7YlTFeonAR04oAyq00HEU0sMgiUaZ2Bs6HWtKcD1E7G0U7F6hFojzE4x25cEKcnoCqq2i3Qfhpx1FCLCRu6+fkaqGlDZeFeRhEBNdklHnRA8yp7AVSaJvkHwpuDiDJhNY7ExGPAyKWgquKgk1pXT0AxvcueAUXril2+1B2sFKLCNQFFG7rS5P5hOtpQHjigGty0+Segpqrn/FiB0vyGMeMLx4Rm7eULzMBw1WDY1NHtFRINqCYbKgioc0oitTQYVYsBe7QDSndsPNlQBOrdwMYpwVMcylZpnf9fz6r7o7Aic3N3ZQ4vgMYsXuBL0tDWAQ1Ep+uWbmZR67AJMp0vphhINbfN2ssL7OtPYdMg2JOGwsbLS5mJznzPTP7/RFg9HdfzdYrIGQX2MMUgNF7eNcb2UumyQm8zWfqXWnJztdHQybJEqI+ZMSFp6MxIZvKnwJ5Jpjtxi0B7yW5dpqQk60TmHa0/8ijtHIcWZDTm3ELk90JUuagWAFmUJhUK+p8umosmqiELeFzCr8gXi0hMKszQo2KoEoGb9RBVVVeKSVSK60hkuFWIMlpAjJeI7giorvx58D037vxHovqsdcUrNmyKGADrusi2TpQva1hXODa7xKZQMjZ8Kqc8FVWeaiibE0Sqb+Z1ro/WeI7CyrGQGvy+7IZxZlq+3lc6odXIrca12OwT+B/GDTE2wG1IGzSeRzcl7JXIq7CnsJ7NxA6UW3V8I1xaDAMgt9LDcCtRxhbo7CXd7WtvoGbTUtOkkglGVHQ2p8ipOdAt6f+SsHRCI7CK/4nnLuGyqtDdV7YKbAuS/eDGH1iQVy30AfzSaVlVkucNhahroOl33RHxX4oUlCcq1uzSwj8CVRhcIVBd1/rKN7kodJJSgilKGskN0Arg3jHmp+bmZep5rCIngxtHkR/UTwe0JKDGL3V1p6+BgCI8NJpySsErPTtgA1ScDFAWXpFZs+1He/xLoP4TUFGShvKp2AKNfhSnAlSN0+rRJZWfBto3EzMJ10CZ1cuylFIutkAZ09j1TwQoa2l427OTD/N8AiqNVv4GqIl+LRAoOrlnGtoJ9EinAdTTtZtkZv0P83wCypJLACowuy4/OiU1oSnLWxtanQpQSjsxzrbXH+f5BBTz9rFivwVqV2Cclz85oHZMO/vw4z3+mVPCDOlOR7DQKcHD7Ajj0EqHW6BlcCpAMe2kqL76BE/wLJRMOg2lsXzjWSsS0zOdi55DoieAelsRUNubagzsjx2ozGmGmTLzjwb1JHEOZR5DW1HZRNSLKA7FZR5f5wXk6OPzGDW0ekDzWsXXGDbF1QkAZQOlnWr6Cf1cF5tgMw1HbHZsS1XbHesTjh6oYkDzgNjwGaAjIldHWpf6yrAmhH7oDoShKz5R4uTqTaI8fqD9NX1DufqMBX2GtdK3tiohM7cYcYpr3BpEfXOrg1Is0fcvpzRLe768PX6gY9rJsv2AQm7jyHSgVcFNONfBT8nFor++1q2g6Q/9PfApdPL4vbzyXNrJ98MJNInEN7lvrjASTTPTYKwvIlaWmG/qBWi6q2CKQdbRA5W2nWEQypr9gd7dmSvfxNDoIdMN5EpEtiwtAp0k9PQkHtXGO/qwSRmf0k65Z4d3GlrrnKaLNaih43SxqZslJXSXR5yANrI6eqDetCaX9LAvT8hZd226HUCF0AvVOqDV/eLogUr3yAr7evDtE0Cl0bwMN0AfKRBFoBSE9lMz98iG2iI+eqAGVu7BcGLfPp/rxAfxDOh1QE6pXsXA0LcTUGnujh6orEJ6wPMn6nZvgW7qTQTUPMLV2stXCLRyQJWEowdqB3py4Wfqdm+Bhq72GcG1ThP9AwIprvQlEWYYQxBQGx89UCWFpImMe/t4EPmtm7UX0GMSobS9NteQ3BqtB6GRtUWgtxeQL48bKD1EzFOfqtu9Bpp1NdVByi7vagB/kdOzeZP4ahCia0E8NNBii6w7bqB2HkuPXe7P0zEFeF57Gjefr9c3f82PF6j0gG4X/Rqe78Z+sfdjJ/5ZkZR2suELevz7Jc2PWEHd3dx/mG/3pULWIOz48c4Bp3u4Me3cu273bqmLgB33vDvbNL23d93uHeIemBJpe9Q0PZpWv1Ks+A6gQ2z7wzwv+p8Supv74/PtPkSS4qRwctSGcyss6XrbHdKCCmc4zdF39bVI4KqvPzMY/z6Y+G9WsVOhSWnnZf8lZZHfABVp3J8OTY/u8KInCRxEP8lwdpzu9Dh+R7QVBVbmh+jwAuom0Mcdce4Q+SthX1G3e4mSIs6Lyp5UV3eiPBNWNvpSnDAaTvmtj3f8Z0QGpWHpF6KkRdh57NhvkfuNqL7I2PTLOjzF73UzZcdbmPursDowyddZUJGg4Twtp/5SaFr96otYCkhjexrJ5e+FJa3Ovgaoq3GeOE5P2pJ7e3d41M0SDedB/lLr/5coGc9vi32BCpFcnVCq/kfpL2O2x3QmV5VLf8hTjZHeihWs24un367ONLciJ4muP6+bZXPDDvMnmf9fhYVV/Gn9TKqTqRi/VzDtXH5uvp1IF+7vbJ7V84WwIqs+XLfDvu63/KybO0SxehV+AOh4l1ydTfXZcO4UTDs/NltEUKq+/58PPFqxWfex6UzzhTz1VP2PwiB6b4cfDac+5of+7S8yT987nUmQ4ezPAfyfhQ3vSZLc34OqLDtHSH8VWb5rOtN8Is9O/T0iJ+kfn87kgiS/4G4440z076Lnf3Hxoswi94d3zvIu4WX9m7vmxgA+ubLslAeHPiiq//3j7ZAzGc6zbn5EfneTF+30H4JzT/+oyN1Jp6AHV7NzOvRxsW+e3ODuyxry8+DQ54S9LtTTvS4TddbNT4qsXisoTdmW5+Tyk6LYs9k3NKqeRebk5yjsI9J79px/McRnw7mn2PgphA8n3tlw7i2bCaF1sTL2BG7EOrhwUk40nMf+dzi+T2o42SnbB5LzzMOznOUsZznLWc5ylrOc5SxnOctZznKWs3xe/gcUDZVx1yZTV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0375" y="2279711"/>
            <a:ext cx="6429666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Лучшие практики </a:t>
            </a:r>
            <a:r>
              <a:rPr lang="ru-RU" sz="2000" dirty="0">
                <a:solidFill>
                  <a:schemeClr val="bg1"/>
                </a:solidFill>
              </a:rPr>
              <a:t>дополнительного профессионального образования педагогических работников, участвующих в воспитании детей</a:t>
            </a:r>
          </a:p>
        </p:txBody>
      </p:sp>
      <p:pic>
        <p:nvPicPr>
          <p:cNvPr id="2050" name="Picture 2" descr="Конкурс: Флагманы дополнительного образова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29352"/>
            <a:ext cx="3441280" cy="19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xITEhUTExMVFhUXGR4ZGBcYFx0fGhofIiEdHyAgHSAdHyggHR8mHyAaIjEiKCkrLi8uHSEzODMuNygtLi0BCgoKDg0OGxAQGy0lICUtLS0vMi0vLS0yLS0tLS0tLS8vLS0tLS0tLS0tLS0tLS0tLy0tLS0tLS0tLS0tLS0tLf/AABEIAKYBMAMBIgACEQEDEQH/xAAbAAACAwEBAQAAAAAAAAAAAAAABgMEBQcCAf/EAE4QAAIBAwIEBAIGAw4DBAsAAAECAwAEERIhBQYTMSJBUWEycQcUI0KBkVKhsRUkMzQ1YnJzdIKSssHSorPRF0NUwxYlU1WDk6PT4eLw/8QAGgEAAwEBAQEAAAAAAAAAAAAAAAIDAQQFBv/EADgRAAEDAwIEAwYFAwQDAAAAAAEAAhEDITESQQRRYYETInEyQpGhsfAFYsHR4RRS8SMzNMIkcpL/2gAMAwEAAhEDEQA/AO40UUUIRRRRQhFFVeI3HTikkAyURmx64BNZEvMRW3ll6LGaJQXgBBYE4wcjOU3zqGdgdsgisJATtY52OcJhorjs/OT/AF9bh0lRFAVoNZG+k9xsD4jncbjFOPKFxeyyyyz61gkUPCjaDgMxI3UZyFxsfWkbVDjAXXX4CpRZreQLT6mcDmQLnonGiiiqLhRRRRQhFFfCajeVRjJAzsMnv8qEKWisThHG+s8iNFIhU5Qsp0yJ5OrYxv6Z8xS/xji7tKQxZYMtGulyo1I2l5JinjEQbwjBAJB1YyCFLxEq7eHeXFptF/vqnuiuUyTzW4P285Q+LSzsBLGWwChJzCx7KucnBYnG1OXB+Op0wJJCzAldQQkuAFYOQg2yjxk7YBbFY14Nk9XhXMGoGR0n7/bfeGSio4pAwDKQQRkEdiDUlOuVFFFFCEUUVTvL9IyocnxZ7KTgDGScA4AyNztQtAJwrlFRdZf0h6d/TvQJl28Q37b98d6FiloqNZVPZhvv3qIXiaiuew1ZwdOP6Xw/roWwrNFeOoPUfnUK3Kliu+V3JwcfgcYPvg7ULFZoqPqr6j86OovqPTv50IUlFRddf0h+Y8+1S0IRRRRQhFFFFCEUUV8NCEpc28zyQAx26CWUfFghun6ZQHUSRv2A8/alW15ivJW6ouHAQASRAIGLgfDHlcNqwWPcqNWxwMrkqo856jSSzO+SIiMAsewY51HJxsMe5q3xq7UhAxM8CkoJCcTBhjUdW+52IDagVCjbBxyOqEkmfmvo6XB06YawNBJ3LfjE2P5fZwSDkJx5e5sedjb3kRQyZVWCsqnOfA2exxsD5+x7rXLNy9jxMxSEkM5icnuQW8D/AInSfkxrCaSaFQ0Mz9MnCsjMuD30soPhON8bg9wTvTN9IVgZIrS9Gcyxor4/SK6lP4+IfgKzUSJ3b9FQcOxlQ07BlUFtps4YscHpOYxK3/8A0HLXFxNN05VlDlFyylWJ8Oceg21eXpWlyLwy5t4nS5YkhgEGvUAgUfD+iM52rQ5V4gZ7eNmDLIoCyKwwQwAzkHcZBDD2YV85mnlSIGFgrZJOQDlVR2K7g4zpxnG1dAY0eYLxKnEVnzRqEbD002ERYdeaT1jkjiMnVkYDp+HXOXLPGsjY0ToMKCzY0kgA+1NfLUko6kbusgQrocavhZQ2CWYlsZ7k5386UWh0vJGYlneJSwSbsAI4ttWoIzBAm4UsA3vVq0vJbQS7xxx6wgDKrrsiaQrNPG3w4ONO3bO1K0wVeszW3ae3TG/7yuiVVvbxIxlj32CgZZj6KBuT8qxrfjzm2eVkCyI4jbJ8ALFMPkE+DS6ud9hkZ2zVnKxP96a4YfiB7+UUefzx941WVweGQYP33xHVJ/0j3d8FjwNELMPCm7hwcrrI88gEBdsjudq98WhiuI7aS+iuVmA0lYgCSowS5XchTlfhw2TjyFafG+YIbZgZ261yPgij+GMntj9E+Wo5Y5OAAcUo8x8xJJciQLMpKBHR0Q9J1bIKqw3Ktk74OT3Haud5aCZOdl7HDMrPYwMZpjUQ4SCZ29CLSckQLlP3AuOx3OTbN4Y0I6RGGJ+6d+y4BAPnq3+Gkx75kkfJyjsXCOVVGXWz9F2O6ssjTBwTvpA0sGrX5F4exk6gR4ljyjgroMjYXAYd3C+JtTeLLgdgan43DLqkb6lKCxGWiMcscgBxqeJu7afPTnsM05Jc2Sudop06zmNxbJFu/wA5EkcxkZUD6VXpEPHJ4ljbCNr0nDqu5S1jJGzfDjIztqXebLUr9XCE4fJjzsdIWKFG/vCPV8mp74HY20rNHpmXGHaF4FhQ4OxYIih9/JmI9qx+d7CWbiUOmNjGvRQsBsMuxP6s/lSPb5V1cJWDeIvaATe02MfUbfHbb5x5naw6EccavkHOokDSoAwCOxyR69u1MfDL4Sxo5GhmRXKEjUuoZwaWeLQLd8SjiZQ0dtGXcEZUs+MKf+E4+dKNlxRbHisxJJi1OjEbkBmz+OlsfgDTmoWmTiYXKzhG1qQawecNLjvMmwza0HG4XY6KihkDAMpBBGQR2IPmKlqy8tFZPGOGtMUIZRpz3BOM43GCNxjbORWtWZxK0d3jKkgLknxEb5Qjt32Dd/WgpmmDmFlX3LzMpP2ZKh8AKQzZ0lSTqGXyoBJ2OaLbgBKjxxbhgdKbKfGuF8Wwyx1DzIPrtV4dw27McTa2QkKfFK5KnEWosD3J0yDSe2r3OPVlwi5wuHeNQ7Er1WJzqHiJYHKkBhjzznzNJ2XQSYgvH33V5uAuSTqjTUysSkeGXGnKoc7KQM9viJPtVWDlMqF+0U6QgUFPCAqwggjO4YxDPtgeW8/7m3GjwnD9MBczuQHBJYn9IN4flioV4Rdg/wAKT4idZkb4dchwVxjOCh/u6e1EdFgcR74U9zy4XxmTAz4gAQMYkGld/CCHwfYVLDwEr1ftMmRHTtsobGMDPkdRPrn2FVo+FXWsa3yuMEiRhka0bceRwHG2NiB5mvq8Pu8BOpgALvqyciMLttk5bUTn2Nb2WEnGsIl5ZJYnqDBB3K+Pfqeee32h/wAK16uOBuqOUbU+WKZ7BixdWOT3VtJz6BvWvlrwmfWOo5Khsn7VznaXG3ljVGMeenPkK9RcNuRCFEmlxIrgl2YABADnO7BpASV9G8qI6ILzPtBQWvLZU5HTAVzoVkyGXxAdTxeLY5HbFNQpVbhV1qH2hZQoU/asC4BjO+OzHD7jGxA8zXq64TOHLq7hcs2lZWJ+GPHfORkSDH8732BbAWO85EuCaaKWbfhsxTDat0YL9s+YyQe57tkle/b8K+XfCrj7URsQrABftWyMDbT6YPfNbKXQ2Y1JnoryvavVapIpZubu++tMsMcLwKFVgzaWBIySDg7YI2wa9c8TotqyvM8WtlVWRSzE5zpAUgnIBB3G1L3BD0Y1s7OVjcSuWd5YinTUKMsEYb9gAN9yT5VNzrx9+i7aFCaZqc5FwYA3dIxHSSlG/wCDvaXM/cCFGZG9Q5EaEe415+aGszhh1CWLGdaFl9mjBcH/AAB1/vV0m8dSj2fECXkAUxyRRkySITkEBQSCGXcYx8NZnLfKFtLJ1oLlyImAZJIgHH81s47jI7etc5p+YAL2mccPCc6rMwLgEgxdpmN3TmMweiby7G7zLCq6hJ4XXOAR3Jz5FfiDeRFdksTa3EPQjkWVYQikoxypX4SGXGDlc5B8qwJVtuEhYreJprmXZQTlyPcgeFfYDfB9CRhcjSvbcReGZOkZgRozkKfjQAgkYxkD507P9OAb8+i5+M/8xrqrARpEtxLoNzGbYBxZdNghigTChY0G58hnzJJ7k+p3rD5g4nDJGVjubYyAMArSqAdSspGc7HxZHyx55pK4rHFNfyQXs00eJCFYNmPB+DZs9PII33Xv2pp/7NbLGMzfPWP9uKfW4zpA+K4v6ejR0urPdJANmyIPUm/3uq78MmeSWeOPPUV9OkxlstGIwrP1cGMYDYC5z51ZFtdK4lEP2gMgIIV4yr6N1IcOPgHcbg4PrSjBbw297HDZzTSMXCsdWEXB8WorjXgZPkNvOny/4sJpUtrWYaiSZZI8OY0A9cFQzNhRn3ONqxpBT12PYWxcETJBENxcSbfXZXuDxnTKZF063zgrpGAiJ8OTgeE7ZO1J9lxYzSm3gWJIXkdVSHWjAL/3heMg98MdsYZVySdszmDjMzs9nHcmWEFRJO6bgE6SGaMAGMEjJwM9s4p8seErZ2+m3iEsiqSMkK0jeeXxtn8uwrQS42wMpHURQYHPu53sjYCMmcGSIGRk2IKROP2kNlNEjRakWNnBGHaSTGNUobug3AXIxkkGjiEEb26PpEskjaY5EY6zIcBQkmNWB4fspRkAbMcVtWXFgiySzAC8lYokD41LvpGBgMVPl64AGSSTo8vcmRW7pOxZpQCSCRpDN5gAbEAlRv5/jS6NXs4+iu6uKYBqzqG8zqN57SQJBIN46UOXudYorfReSkzq7IRpLMcHAzgYPpnzxWjxHmWRrKS4t0BZWwAdyq5HidRgqceLSewIJ9KrxXMyhZkjtI0e4VNKxkyMGm6bEtkAE7nsarc68F4hLcxyWxIQKB4XC6WBPiYEjO2nyPbGKbU4N5qWig+sJAbJJMny2uWwAIn1Kk5a5uuHhDz2s75JxJDHlSPcas577gYqtwrnCGe7Z3jdOnHIUbVkaVySXXGzadQBycamHnWlc86fV1xd280UnkF0sj+pRtQH4HcVk85XdsLLq20aq12QCyoA5UHUwON+40keprC4ge1hOyi17yDS06zDSHGBOcWNu3ptofRqHkSe7k+KeUn8F/0BLL+FZ9rwOKZFna2y8kb3TSOcRuXLFYidY0nxKc4xge9bXBBLDbrAiRsIlQSEyfeY6pQQBsQDtvuTviopbSwtrUXBRpIwoMays7d/hVUlOFP4DHfyrdPlEqTq5NV7qc+YgADlEAWI2iBeYnYKPlHiDBkhUIUZGd1iOqO3cH4QwJUK4OdGSVOe4OztXFrHnO4N5HI7aItQBiXaMIdjt2JHfJ3yPLtXaa2k4EWSfiHDvpPBeAJE2v8APn8dpJMklYnF55RLCsRbfUSq6d8NH8Wrsukt233FbdZPGuJCHT4lBOo+IE+FRv2IxuV396oVx051WErGijvCwdlfUoITUIyBkZOo4G+cAEAZxvtmrgW78JDP3GzhNx1Ru2FznpZJx+2vg4rOTsq7Zz9m22Cg0/FuRqPi/VUCccuSuemuwBYdN9ien4e/cFpAT56PLBrFaHHYLxC3EToyMY0Zzo8RxDqzjcKPtRtv8XotSym90eEyBtK5yI9jgdsDBydWrPnjGBUq8YuCyr0cZdQcgnSpYAk4OCdxj8fSo7bi90xUGNQSsZ+Bu7lAT8XYamBH83Oe9Yth3JqtcQM+Wx1AvTXGgJjOT1M6t9QXGPL51mwSXaxqSziPSoXwoWILYGfIPgpjyx5ZzizFx2cqB0SXwpOBgYKKx7nY6icZPYHzFerbik7yBNCgFsH7NvCAJSNycHUEQj01e4rbLAHNEEBS2st3rRWU6cqWYhc40jIONjk5JwNiPQit/NL0fFpjB1CADrAJ6b4UFQTlc5OHJTY9/lWceL3KF2K+NmI0skh04WUqgw2MtpQ5A+9vnaiQEvhudsE50UtycZmydKZ+10Bem2SuRncMQCN/+gwahh49PqUFAVIJ1LE2+FYnALZ2YBf+mRRqCXwXJqopUk49OFyIcjBOQp8hNsAGzk6E7bb99xVmz4ncNLGjxBVJYMQD4cdbAzn0RN8EbntkCt1BBpOH+UxUUUVqklDmW/ErqlvE00ttKsrYwETGcqzH7xGcBQxzjasu7umuJJHZ7ZIkhTM4y4hLFmHTOVPUOV3wMbeex0eK2clo7y2zrqupFTpONuq2fGrDcYGpiCDnB7Vky2nS68Mts5t2ijeXRKrMhBfxqWILZZcnYYOT54qLpm/3yXqUhT0jT2xOW6rEgc9IEgzkqS1laCSCVHt5EkEiC4bUnUJGoiY5Y6h0wAxz59vPR5f4iEkdriJoZLuQMhOOm3hCqgI3DYGcOqklqx4rcSLbW8Nq7W3jlXqOoaY4KliVY6VBceW+RjAG+vYWMt2wW6kU/VJAGjQfHIFBV3Y4yCpBwFG+flWNnb+OvyW1QyDPWcaokxYEiZiQYAtEbRpIicbfqYBeBRCT+GQPc4k/X61f4y/DYrkS3BQThVKltRwATpIHYHOd++1V/pB4Y80cYjtzLICdMiuFaLsc741Any9s0rXHBL5mhMkFzcIir1ElnXBffOg6jhcY77+tDiWkiJvK2jTp1mte5+ny6SNTQTA2k4PWLpt4twS04lF1IyurcLMo322w2fiX2/LFZMfFZ0tTYE/v0N0EGTuh7SBvQJnfvt2ztTRzHxD6rZySooBRQEXGwJIVdh5Akbe1clmin6I4i0xMjTBRgjWNm8Rx8Pw4C47e1ZUOk2zF/T7wn4GmazIcfIHeUG/m2GMf3YlN9lydBBPbQyePUsjuxGzsukCMeiYZiR97G+21aXFoBdQS21ni3kjca4iOnlQTj4fusPECNj2PnUnB3PEbGN2JSZG8Mq91kX7w9iO69iCRXtbwpIr3NpL9YjBRZYEZ0kB9CNwD30v2Pn50wa0C2D+yg+pVdUl5l7ZtbIJvGCDgxj0ssnhvCZI4XsIkjaZ4/wB8zk+FA+oKAMamYLnA2G2fOnG7vobaNerKqKAAC7bnG3zJ+VLK8QliLlUBvrt9QhzkQoqhVMhHYKBqPqSQPWqdhw1bS9C3emf6wB07iRQSsg+Jd86ck7f3R8gHTj/HJFSn4pLnnm62XG2oybQNugMAkErbtr2yv3wFLSRFXVihVsA5DKdmK5xt5+lXOa8GAp9ZFszkKshON8/CNwd+2xrL5pg3W+tSrTW5IkVTnWn3kbT5gb4P/SsD6RbdLm2iv4myMBGGdsE+nkwbwn/8VrnEA2v9QihRa+rTIJDZi/m0uzEREOyLdrJht+SYtVtI8krPABjcaWIYvkg5I8R8jvtmliy+kSeKZo7hVdA7AkDS6gEjbGzY9MD51b5P5/XSsF14dICibOQcdtY8jj73b1xRxbknqTTTxMjxSo7jB3Dkalx5Mpcdwexx70hMiafddLGim9zOOEiPKdsknSRYTJP3CcL/AIbbX8KFxrjOHRgSDuPI9xkdxWbxjliMtbN2gtFZukASWxpIx67rvnc/jS3ccdmhsLSG1YB2iLu2xKKDv32AyWGo/o4G5q1yDbXF0sstzLK8ZwqBnbSWBDFgMjsQB6bketbra4xF/sqIoVqNI1NcNBIA3vLTbYm/I7rfu2SSRxqkgQx9xheoTg61x4sqNtW36hSX9IvGWc2yMEICmYqrEo4ZiEOceaKT7azTlxiZrWM3Vx05WjQKihMYdjjwsSSAc4O2cZ71yDi3EpbiTqykEkADAAUAdgAOwFLWdAjddH4Vw5fUFWPK23ePsnsmvnTmS3vY4IYIyH1DdlA05GkIMd8kjttsK64owAK4b9H8UbX0IkOwJKjGQXAJUH09c+oHrXdKeiS6XFQ/FKbKOigyYAJv+Y/wisjj3Fbe3j1zkYOVAxlmz3UD3xv5bb1r0icyRCXi1nC41RhC+k9s/aHt80X8qo90BcPDUm1KkOwASYzABNlc4bz9aySCNlliLfCZFGk57bqTjPqdvetfmHjcdpEJZFZlLBcJjOTn1IHlUnGuCw3KKky6grBhg4Ix7jcA+dYH0nLi0jHpOn7GpXFzWklVpMoVq1NrQRJgiZ9IOfWf4Hn/ALR7f/2F1/gT/fWxNzJGtn9cKSdPAOnA17sF7Zx3PrW3q96W/pG/k6f+5/zEoOpoJlZTFCtVYxrCJcAfNNiY5BZ4+ki184rhV/SKJj9T00cOv4541liYMjdiPyIOdwQfKq3Aolazt1YAgwRggjII0DvS/wDRjslyq/wSzsI/TGPL8NJ/GhpcCJ3W1GUXU3uY0gtI3kGbchdTNz9AGdehcnQxUlUUjIOD96rXBeaoLuborDKropkHVVRjsu2GJBw3p2zUH0cfwM59bmQ/qSoeG/y5c/2cf+VShzrGcqr6NGajA0y0EzPIgYjqt2444iXUdqVfXIpYMMaQBq775z4T5V749xdLWEzOrMoIGFxnc48yB+usHiv8tWn9S37Jak+k/wDiD/0k/wAwptRh3RTp8Mw1aDDh8T3cQY7Lfm4gqwGcg6RGZMeeANWO+M496WB9JFsdxDckf0F/31s3/wDJsn9lb/l1B9Hx/wDV8Hyb/O1DiSQByS0mUhRdUe0nzAZjYnkeStcu8fju1dkSRAhCnqAAnbO2Cdq2q+A19pxMXXK8tLiWiB6z81g808OSaOPVN0WSRXSTI2fdQNyAc57euKXJgpMVwJnvijMrxMFDEKQC0cYUZMb6T2PfOe1aH0jW0r26hPEmtdSBCzsSy6dJA8Pnv74pf4QYTfRy2sTW8SqwkeVMqdJGsBskI2PDqyP17xeRqhelwzD4GrVYathGME+0C7aLCJzMbnD+HPcPJcp1bPPhjAVQzebvIjAr4zp7YPgBzW1y9wU2/UZpWlklYM7sAM4GAAB2wKWeceM3E8emyjuCmctMqEKy47IcamHnqGB868fR5zPLKz21w5Mm5jZsatviU7dx333+L0rQ5odHzQ+hXdw7qgIgZbuAMTvG8T1jZNt/xFoXzIAYiMJpyZC/6AXu5buNPbBz61nWnFTGZNcE8ZlcsnU6elmIAVNSuwRmIAGvG5x3o4iphe3kmkMiK76nZVGjUmkMQoA0g5Bby177Va5plHQaIbyTeCMejbeP2VPjLeWPlTlcbWiwiZ3HQ/4Jnblk2Lvh5ubZoZ9IMi4bRnCnuMZ7lTjfzIzgdq5zecqTwxm2kntUieUSCSSTQSQpXZT7Htv866Q5MJeWW5+ywThwiqm/6QAJ9NzXEeZeJNPcyyaiwLME9AoJ0gegxg/jUq0ACRdej+Etqve5rHANEHE32jF/2wbLtXK9hFDbRxwsHQDOtSCHJ3LbEjc+9LvFTM3EBBPcTRwSrmHpMEDEYyjMBqz+PmB51y214lNH/ByyIM5wrMBn1wDiug8H4kvE7U200gF0h1RsdmJXdWGNs9wQPLesFQPGkD+eipV4B/DuNV51A2Ji4n3txY5ja26tcW4AbFheW2dMRHUjBbLR4GosSSXbOWJO2NO3h31+PQfX4FSJFZZAHjn1DEbeuPiyBtt6kHFS8q8dFxH0psLcplJYz3JXALY/ROR7ZOKw+F3MtpPPaW0ZuEBDxgMAsJbOpZGOwA743P4k4fyjGCuX/VLvN/uMuCeUjeQLG4JyCRJsFq8qcZT6uyTaIZLfwyg4UADYPjbYj/8Au1L8fDy1leuFZLSRhLFGww4CsGLj9FSBsPQD8avNQEEouLvpTSvgfV4iQmF3BlJyzgHG2BnA8hit2x42buyna5EdtC6mJHLHxEgjIBA2HljuQfSlmfKdvu6qaZptFanhxbN7Aggw0G5MzBiwkDma/wC4qQNcfU16LxRIFknjGgknUzrK+c+DKkY0g1c5Whk6ytENNv0/tcAiKSY4y8KnsvfxABT5Z71gjma1AX61O94UxpjRNMII7MwfT1G9zkeg863OBc9w3MrIyLDEEJ1yyKMnIAXSdtwT2J7VrS2cpa1LiPDcS2RFyfQDeCeYtbacrB4aUtOFG5MSSvO+kCRcqFy2kEY3Uac48yRVPgnOHEZJUihEbE7KnTUIAN/LGAB710xuF28luIQiGAqAqr8OO4KkencEVyCztbm3vpBZapWiZgGVdQK9vF5dtvn2pHhzdMY6Lq4WpR4kVS5o13cNWINhfaMWja6cuMcRW7/eN5+9JdSMGyGjf2UnGMjtnz23IxVLjv0bMWLWzxhQAFR9QPbfLb6iTk9h3x5VmcI4c/FLqQ3UhjdFA0hQG8xgK3YDcnOT4vetWDjM/TlsxK0skEqAPHkyvFrAOnGQWXYHVtg79s0SHAlw+wsipQIbQcARBc3LRqi4JyMbkj3TExmcD5Ymi4nHGVOI9MpI7BcZ79idXh99zXYKUuRmYpJp6nQDL0Orq16NC47+HRjGMb987021am0AW3Xm8dXfVqAPy0R67yeRvcIpI4t/Llp/Ut+yanelLnDgc0rw3NsQJ4TsD2ZfT0z374BDHcVtQGLJODe1tSHGJDhPqCBPdNtJn0pjNmg9ZkH6nqjN+614UjaP6ogYM8it4jj9HDE/h27ZNavP/DpprVUgQyOsqtjIBwA2+WI9qV51NMBV4emKPEUy5wzeCCB6kW+ar/8AZrZfpTf4x/tq79Ioxw6f+5/zErP/AHZ41/4CP/EP/u1c4/Bc3PDWVosXDhMxqRsQ6kgEtjsM96zy6TpCqDWFak6tUBAcPfBi4nBMYysbhvKd3LbxZ4jIInjU9MKdlKjw51+Q27fhTlwXhcVrCI4wdIyST3J8yfevvA4WS2gRxhliRWHoQoBG3vWJz7xOaOJIYV1SXBMS74IyPLO2TnG5GKaAwSud1WrxLxSkQTyDR6mAMDmovowObRm/Smdh+S144d/Llx/Zx/5NUOAy8TtYEgTh4IXPiMyZJJJJ7+pqnZ3t3FxSOW4txEboCELqBAA0ZIKk7jA2OO9JIAaOS7XUSatZ4LYcHR5mk5BwCdgt3iv8tWn9S37Jal+lD+IP/ST/ADCqnNdrdi+huba36vTiK7soGSWGN2B7HNZvMcnFbmBonslVThiyyLkaTnzf2ocYDhzWUGh1Th6mpsNiZc0EQ8k2JnCbb/8Ak2T+yt/y6UeVOSLW4tY5pDLrcNnS4A2ZhsMegrb4JeyXfC3IQazFJGqqe+FKjv5nasjgs/GLaFIUsoyqZwWcZ3JO+JPeh0EgkWhLQFWnTfTY8NcHX8wbiQckbp24LwqO2hWGPVpUkjUcncknf5mtGsPlu7u5Fc3UKxMGwoUg5GO/xHzrcqwiLLzaodrOoydzMz33RXIFuJbjiKWlwFSITNmBAFj2yRkD4y2BufXbGa6/XO/pN4Mw0XsPheMgOR3xkaG+anY+xHpU6otK7Pw17RVLDlwIB/tdsf0WZzvzWwnUWssyGPUkikYTUDgeE7N2PljGMVV51nKSWd4g0Tyxh3A8mAXBI9xke4FXOE8YS9kBbhqTXAA1ODpj9jJkED8dXbamscuxlzd3rLJIozjtDEq5OAD3xuct574FTgvmD/C7vFp8I5geyC0EES0l0jFvdnd3oAUXdsLu0kuFRurNalVVj8OpSdKjsNRxk+eF9BS7ybc3d1cEXSlo44nUh4wo8WldJ8IySAdj6GtuXmmd4mktrKV49J0SEqM7bMI/iZc+nelX/wBJuKPomQxlFGSkZj3A761LFx+rHlTOcJGVDh6FQ03tIYORc4S22Bkgxa8Xyr30pXSxQwWiFtvFuc+EZVQSdzuf+Gua10HiF9a8VWPXIttdAlVVssjAnYFsAAk7jzGfPNbHAfo7jiVjM+qQ/CyDZPcBgQx+YxjbFScwvdIwvQocXT4Khoqgh8mRGTOQcR1XNoOFu8DzrpKo6owzvk9iBjt+NNP0cctSvKl02UijbIBBBc4I29hnc/h61HaQ/VeLCGWRjGZVYnYa2IJjZgMDZm8tu9dXv5nSN2RDI6qSqAgFj5DJ2FNSpCZOyn+IcfUa3Qz3xIPQ7euZJ+Rwr808JKS/W47hbYMvTnc92XbBUYOX2wPPt6b5HCuIyzD6twuLowr/AAlxKMtv3bzyx98n+iKlt+Ubq8lE/EH0qPhhQ7j222QeuCSfUVo8I4VHdplgVtASsECEqrKCRrkxgsWIJAO2O+SaeCTa338lxl9OnT0ucHkRtLQdhsXkXiTpAxyVvg3K9mFdiBcOxIeSXxsxBwRvsMEeXp3NUObdcrrw6FYIw0PU1SD0JULEOwYY7+Q+VWbLl23kVpIV+qyq7KrwnGwPhJX4XBXScEedT2ttFfRFLyJGlido5AMjxDG6kHUFZSrYz5+1MW20gQoCrFTxHOJjnEtOAQJgxYRI5Wskj6POC2kzTLcgGRMAIzFcDcMdiMkHb2/GqfDY4o7+dIoPrSeNIV0hhqyuCSfur4hq9Pnmt7nfkaCK3ae3ynTALISWVhkAnLEkEA57427Ve+iYQi3cjAlZyGydyAAVwPQBvzzUgy4YfivTqcU00qnENc4h0N0mRB7H+bxKU+K8SvLZV4erkafi093Z/HpU99I1aQB3wfXFeOE393wqQ64MCVRlHGNQGcEFc4IydvfcdqeOdOC9WaKWF0F3GNaRsR9oqNn8wT8jkj3CwLmTit5Hb3I6IjV8qoIbO2R4s7nA2xsAaxzSHddk1HiGVaMlo0wTU5ze8ZIJ39RZK/GeLvcXDzkCNmx8OdsAL37nYb09/uFb2FxZTQzM5klEbAlTqV1I1DSBsCR69xWAvKsZ4kbPrHQN9W2v4dWntjV+HatDh3KPT4qscZLRxFJXY4yPNVbAxqLAfhvWNDpki8qvEVaJaGseWtDCYixaRAEnfl1NrrrAr7RRXYvlUV8Jr7SLzn1Lm7g4eHKRuvVlI7sBq2/4Tt2yQfKlcYCtQpeK/TMCCSeQAkp2SVT2IPyNfXkA7kD51zbmblpOHxrd2jOjxsoILZBBPY+2cAjtg+1NXFOBW3EEhklDbLqTDEYDhSfn2FYHE2i6q+hSAa/WdBkTAkEfl1dRv+y3usv6Q/MV91jGcjHrXLuXeULWW5vInV9ELhUw2Dg6s5Pn2FNPNlmkPC5Iox4URVUE521L+dYHmCSE1ThabaraTXEk6ctA9oAjDjzxZM/VX9IfmKzOKcIjuGgkLsDBJ1F04wT6HIO3ypZ4RyBZSQQu6NqeNGbDkDJUE/rqz9FagWkgHYTv/lSjUSQCModSYxjqlJ5lpAu0DMj+48inJmA71k8T4Ik8sEzMwMDFlC4w2dJ3yP5o7Vg/SYWkjgtY8ap5ex8wo/3FTWpyJf8AWsoWPxKvTb5p4f1gA/jW6gXaT9/dkgovp0RXackjsQRPeHDt1W/qGcZ3qO5K6SGIAIIzmlPi38tWn9S/7JazYODrxK7uXuGYxwuYo0BxjBO/6s++fas8S8Abpm8I3SHudA06jaTd2kACb/JN3LnCEtYFhjZnUEsGbGTk58gBWvXPuB2pseJfVI2JgmjMgUn4SNX6/CRnzBGe1dBrWG0cknFMIfqLtWoapxM8xzn/ACiiiinXMiopogwKsAQRggjII9DUtFCEi33HRw+R0KQiIMpjjjQrIUYbsCPC2GDAg47DfcVr8xH63w6X6uQ/UTKY88EEj57EY9dql5p5djvItLeF13R8bqf9VPmP9a5twHjE/DLhoZ1PTyOonfHo6eX/AF+Y2i52kw7B+S9bh6La7A+l/utMkH3oi/ra+66LwzmO0a3V+rGgVQGViAyEDBUqd8jtjz8q5hJYGS9WeSJ0tZrgEOykKUd8jc7Daurx8Nsp9M4hhkLeISaFJPvnHf51dvrKOaNopEDRsMFT2x/p7EdqHMLwJ2UuH4xnDOcWA3sZNwOkZO8mPTKqccsoGtZEkVREIz5DCgDYj0I8qi5Tmb6jbtId+kpLE+WNiSf5uDmsy45Wt41LT3Fy8EYLmKSXMYC77gDJA9Kuw8ctZpRab6tKsEZcKfCGC+hIUglT/ocMMybKJaDS0slwmSYwB33m+2Fz3mkNf3o+rISrfZq52DFB4m9QoDDf0x64pw5dsuIKP3zczJpznKRMpA8w+7dvUD8aaUtURjJgA4xn0Hc49Mnc+v4Ck/mLm2SJopYWheFwyqC2Mtt42yMhB5Y7g5J3FJpDDqJXV/UVOIa2hTYIAgTBO5yRYnthNNpPHcQZjlLIwIEinDfqAwfbFZXJSgwJlmEkS9CRC2yshxnT5EgA59D71DyPwSCJOrBO8wkGGwR09WdyFwCCDtvuBVjiVjG9xqilkhn2VnjAKnbKiVWGltu3mNtxkVQTAJC5HhgL6TSYzJB25jlfIE4MC6+cqW7m3lWV2z1ZEBGFKqn2Q04G2AvejlYCSS5uFJ6byhI99mWNFj1++WDb+gqjxKwuSiJPcEiSURiOJAivlicuQdZGkFiqsvpmpouIwywvAki9PSYi0KMjR58AwrZyMkDIPfGx3IUbdE7gSHOHvG8CwE9uXyjdXecOHpNAepO8USZeQp95QCCD6/L18jWTyXy9Y6Uu7fqsw1BTKwBU7qchRj19e9V+VeWHtWdp3kaIEFV0+DV5Oyhm3GT5YHc9hhgsrNIZHithpBfqTHJKJn7qgnAdhjYbAbn7oIBJDiE76nh03UadQkcxYEHIIz9x1SVcJGb1pruR45IQJJVTUUJBAjWJjggEFfYknB9HB7Gy4lCkpTUD8LjKyLjuMjfY+W4rMHD3Z5II3nVW1KeqiSjZ9epmJLaXViqg+hPvWTx/j8cLyWMStNE6hNCNoMTbDRGwU6h22IO5IyckBLNF/sq8PruaKZOpotBsG77CMmxdgRyXq95Sso54103bq27Oh1BST4M6ULHUQ247Y96f+G8NigQRxIFUencn1JO5Puao8r8GjtYQiBhnxNrILAkDbKgDbtsMfnW3VWsAvC4uJ4l9WGlxcBzm/WJsUUUUU65UUmX38twf2Y/tlpzpD5vlNtf2t6wJi0mFyBnTnV/uz/dIpKlhK6+CBdULRktcB1MY9eS0fpN/k+T+kn+da3OBfxaD+qT/ACikjnTmKG7hFrbEyyyuoA0sMYOd8geYHyGSafLC36cSR99Cqv5ACsaQXkjknrMdT4ZjHiCXOMGxiGjGcgpX5N/j3Ev6xP2yVc+kY44dP/c/5iVT5O/j3Ev6xP2yVR+k7jcXRNorfaOy6++EXZsk/wCHb0zSSBTPf9V0BjncfTgY8M9g1pTlwZcW8I9I0H/CKW/ou/ikn9e/7Eq7Dzlw9VC/WBsAPhf/AG1j/RffxdGWPUNYkaQjfZSFAPp5U2oFwg81HwqrOGqFzSLtyCOf8K1tPxjvkWsP5O3/AOrfqr5yU/Sub20P3Zesn9F/T5DR+dY3LPL4vevdNNPH1Jnx02C5XuM5BzjOPwqWLhv7n8Tt8PJIlwrRlpDls5G2QB59P9dICbOjf62XS+mzz0AbhkRBsW+Y3/8Ar4qfm0zDilt9XCGXonSH+H/vM5wR5Zq19HBkzedTGvrnXp7at9WPbOa98W/lq0/qW/ZLVDhHF47G8vIrgmNZJOrG5BIIbJ8gfXv7EVuHyef6LNLn8MKbWydANhc+d3yGYV/iP8t239Qf/Op0pA4bei84qJoQxighKFyCASdWMZ3+9/wn2p/p6ZmT1XFxYLfDY6xDRI5XJ+hRRRRVFyIooooQil7mvlqK8jAbwuvwOO49Qf5p/V3phorCARBT06jqbg9hghJtwj2MCKhjiV38b6GeKEadtsgnJABkbuSSe4AXXs7ydsLxeB2PZVnK5/uqP1YrqZFZ97wiCVCkkSMD/NGR7g9wfcUjmSuqjxnhySLneAfqJ+BGyQbTkS7VLnXJG5liKqQ7FtQZHAJZBsdODv51LZ8uXDcSiuWRkQokjZx4WCgGP3OoHttg5zTdytcO0JSQ6nhkeEse7aDhWPuV0k+9R82S3iQ6rQIzD4gVy+PVN8Ej0IP+lL4bQJEq/wDW1zVLCWyZbJsIMD5gDayq88cUe3iV1EbJqw6MfFINhoUEEYIJLH0GMb5GDy9w+FI34lcogMrFoowMgajlQo+87Ht6e2TSnwOOa+vY0uGeTJJbUdwq5JA/RzjGBjvTfzAkdisaRtLcXJGi3VyG6K4xqRFAGcDAOCSfYGk1ajr2H1XS7hxQA4YHzuzEiW8p5SJJjGBFjJHzOLVegE615LIzuifCkkjZ0E+ZUELtntvitGS91Ppb+Gi8E3TBCuD4sRnfLxjS+O4/OlPgXD2sEe7uEP1gjFvGx3YtsWO/cZ38wMk96Y5IjEqQiTAt/wB83UxyS0hyQnrlyWJxuF0jzFM0mL/f8qXEUqQd5L/m5neNtIkAbknJhXuLcRjE1n1nWMAySZc6QSq9Md8d9ZYewotLOQu6xmIWzTRvGUAzsA7brsw1gd9+47AVrNBHNCrXMMY8OplfDBPMgkjy86V5LjhqwtcRNLCmsxnoM0es7eIKD4h2OoDtTmxmy5KY1jS1pnFhqFySIi88s7wFmTcBny0k8jZa4ECjxDrBm0FyucDwkkey/jTZBM1o+iXeF3JSfzVmbOiX8TtJ2PY4OCc9eD6VjuVurmeOP7ZY3+0ydLBcY321Zx7VX4Zx64keJbhYpIrpSQsYLlBhVKsoGyknUWYnGSPKlHlzlWql1Zs2IAxiN4A5iCTtsvnOXMSQu0Nv00uJcCSXYaFA21HuW09h3A9yBVrlLlCOFhcMCXxhdWcj1cgk4dvbsPck1V5f5FWO6lnmClFkYwp3GM5Vmz5gbAe2fSn2ma0k6nJK9ZlNgpUHGCPMeZO3bHLMbyUUUVReeiiiihCKhnhV1KuoZTsQRkH5g1NWJzdxB4LSWaMgOunGRkbso7fI1hMCU9Nhe8MbkkD4q5acKt4zqihiQnzSNQfzAq/SLbnjLxrKJbXSyhxkHOCM/od8e9avIfFZLq16sxBbWy7DAwMY2pWuGIhWq8O5rDULg6CAYM84+i24bONGZlRVZ92YKAWP84jv3PelmPgRfic80sKtC0ShGcKwLDR2ByQdm3xWZZ8U4pcTXKwPCFhlZPGuDjUwHYHOwrc4LHxQSH6y8Bj0HGjvr2x90bd6XUHRYqppPoB0ubJERJmCQbdbBav7g2n/AIaD/wCUn/SsPg3AjFf3T9FUgkjVVwF0nZdQ0jtvnORvWNx3ifF7RFeWS3IZwg0Lk5IJ81G2xpk4FHxISn629u0Wk4EedWrIx3UbYzQCC6Ix0WmnUp0nOL2kOEZJwQTFs2HZbdrapGuhEVFHZVAA/IbV5uLSNypdEYocqWUEqfUZ7H3pSu+YLye5lgsUiCxHEksnbV2wMdtwR2JOD2qOx4rxCO/gtrl4SJFZj018gr43IBBytb4g/RTHB1ImRMaom8RP0Ti1nGXEhRC6jCuVGoD0B7gbn8683fDoZcdWKOTHbWobHyyKWOfeZJbN7YpjQ5YuCuSQpTYehwTTZbzK6K6nKsAwI8wdxTBwJIUnUnsY2ocGY7fRfLW0jjXTGiovoqgD8hVikqHml34r9VQr0lDK225ZVJJz5AHbH80060NcDhZVovpEa9wD2KKKKKZSRRRRQhFFFFCEUUUUISZ9IHBNdm5iXBWTruFz49iGO3c4OfwpPbiC2UNtJaXheRgDLCzhkG2Tlfu7+H19DtXY65j9IXKESRtdQKVIILoPhwTuwH3cE742+VQqsPtBev8Ah/EtJbQqmxPIEGREOnbcHn2Im4RzXw03C3BjeKZ00u2kdPJIySRvnb4sDY7+2/xSGWMvPbrExl0lpn36SBdyMHLpgZCjzJO4O3OeSOW3uZlLIDApOtjnBxjwjBB1HI/DJrrksVvBblGCrAiaSG+ELjGDnv6UUi5wkrPxBlGhVDKZJMQQb22HPte0eiVLaSV2JtFM8pGGvrgYjA8xEMYx7KMeue9TcM6YWNCxaKORTLJsVmnZgiAHsVQ6TgdsRr90itPhkMF1GCJ2ngGwjOFAx92QABmPlhtttwTvUXMYBmsbZRhTL1GA2AWMagMeQzj8q0iBKgX6nlkRmeYgEmeoE2AAG1xK0bvidpIXtneN2wQ8WckjGSMfKljhvKxe2jlg6Mck2JXMkCvpDeIImpcKF8I7b4zWlynxQ3E9zJ9WMaZADMPEzDKnJx6BdhnGPeprKOe21RwhLiIHwL1Qska5+AgjSQN8HIPYHtmts65WDXQmm0wbEgkEG1/y9jfuIUNrw8280MexS4R0mRVCxdQKG1qv3dQDggd8jtgVp2HLNrDIZYoVD5yD+j4QuF9AQPzJNeLCwmab6xcFQQpWKJGLKgbGokkDLnAHbAGQO5repw0clCpVdgOyLwTBz8Yx2taEUUUUygiiiihCKKKKEIpW+kpscOm+cY/+olNNJv0oyfvLQPikkRFHqfi/0pKnsFdXA/8AJp/+zfqmGyXFqg9IlH/CKXPop/iP/wARv2LTU6aYivomPyFKv0T/AMRP9a37FrDZw9CtaZ4WofzM+j1h8u8zW9nPeiYuC87lcKT2Z89vnTtwHmS3vNfRLHRjVqUjvnHf5GsDkGMGbiGQD++G7j+dJTskYHYAfIUUwYVePdS1kBp1Q2+q2B7untlJn0rfxaH+0L/lkp2pJ+lb+LQ/2hf8slO1a32z2Uav/Hp+rv8Aqub8J4qOHXNzFdK6pJIZEkCkhhk+gydiO3Y5zX1OMw3XGLV4WLKI2Ukqy76ZD2YA9iKn4Lbre8RuppVDxwnpRKwyoIJGcdj8LHf9KpuIwqvGrQKoUdJtgAPKX0qV9PSf1XozT8R0g6/DJJm3scomYibi+yg+kq0Es9jEdhIzpn0yYxXrlXj5h4fMs20loTHp8z5IP8WV/CrHPH8e4b/Wn/NFWbzRytJJfr0w3RuCrTEDwgod8nyyO3uTQZDiR6fJZT8N9CnSqmBBd8HOkd2k+pAWfydYNFfWjOSXmieZif53Ux+YAP411mkq9QDjNqAMAW7AD0/hadapTbpBC4+PqGqWPO7f+zkUUUVRcKKKKKEIooooQiiiihCKjkjBBBAIOxB7GpKKELAk4AkdvNHafYvLkggnAbGNu+kYGNu1JogmtI0fibySxLJ9nCrB9T4J1OSRlVAJCknc9q6jVLiXD4p0McqB1O+D6+RHmD7ipuZOP4XXR4ssMPuCZJ97lZx6JOtpEvbqOeyDRacG4mxp1jyiK/C7erHsMYJ2ouuPQRcQnlmfaGJIUUbszN420j17AntW9xvh2ixkhtlKkrpQR98sQO/kDk5byBJrD5A5Qe2Z5bhY9ewTsxXvkg9hnIG3pSkOkDvOy6WPoFjnuNgNLWz5iJBz8RggA8wJtCO+vvjJtLY/cH8Yce5+6D+fzpi4TwuK3jEcSBVG/uT5kk7k+9aFFUDYuuF9YuGkWbyH68z1M/BFFFFMooooooQiiiihCKKKKEIrm3EOEyXvFJ0Nw8YgCNHjfSSEPhGRp33zXSarpaoHLhFDN8TBRqPzPc0rm6l0cPxBolxbkiB0uOfQR3SqeT7n/wB53X5t/vqj9H1s0FzeW2tnSPTpB2Gd8nHYE7flXQKrRWqKzOqKGb4mCgFvme5rBTAMhOeNe6m5j7ggbAQQQZsBtI7pQk5CbqSSJeSxmR2chAR3JPkwzjNaPAOWZLeXqNdzSjSV0MTp3I33Y7jH66Z6KBTaDICV/GVnt0uNsYH1iVh80cBF5GkZcppkEmQM5wCMd/ets19opoEyoF7i0NOBMd8rD5Z4ELSN11mRpJDIzkYJJx5ZPp+ui64CHvIrvWQYkKBMbHOrfOdvi/VW5RWaREJ/Gqay+bmZ72Kw+NcBFxNbylyvQfUABnVupwfT4f11t19orQAEjnucACbDHxlYtxwMNeRXesgxxlNGNjnVvnO3xVtUUURCHPc6ATgQPRFFFFalRRRRQhFFFFCEUUUUIRRRRQhFFFFCEUUUUIRRRRQhFFFFCEUUUUIRRRRQhFFFFCEUUUUIRRRRQhFFFFCEUUUUIRRRRQhFFFFCEUUUUIRRRRQh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141" y="3529352"/>
            <a:ext cx="3546639" cy="1936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3244" y="2002712"/>
            <a:ext cx="3771586" cy="2112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844" y="4368843"/>
            <a:ext cx="2359760" cy="23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62531" y="1469262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2	Основные понятия, применяемые в настоящем Положении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4582" y="2807425"/>
            <a:ext cx="6096000" cy="2441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Методический кейс может быть представлен в виде: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текстовый материал;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презентация;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инфографика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видеоролик.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915" y="2090019"/>
            <a:ext cx="1834886" cy="1834886"/>
          </a:xfrm>
          <a:prstGeom prst="rect">
            <a:avLst/>
          </a:prstGeom>
        </p:spPr>
      </p:pic>
      <p:pic>
        <p:nvPicPr>
          <p:cNvPr id="3078" name="Picture 6" descr="Мастер-класс “Компьютерная презентация” – Лиде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095" y="2615302"/>
            <a:ext cx="2238589" cy="168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3759" y="4083997"/>
            <a:ext cx="3314224" cy="2482432"/>
          </a:xfrm>
          <a:prstGeom prst="rect">
            <a:avLst/>
          </a:prstGeom>
        </p:spPr>
      </p:pic>
      <p:pic>
        <p:nvPicPr>
          <p:cNvPr id="3080" name="Picture 8" descr="Как вставить видео на сайт? - UM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631" y="4731590"/>
            <a:ext cx="3192197" cy="159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62531" y="1469262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3  Миссия, цели и задачи Фестиваля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9288" y="4337044"/>
            <a:ext cx="11591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/>
              <a:t>информационно-методическое  </a:t>
            </a:r>
            <a:r>
              <a:rPr lang="ru-RU" sz="2400" b="1" u="sng" dirty="0"/>
              <a:t>анонсирование </a:t>
            </a:r>
            <a:r>
              <a:rPr lang="ru-RU" sz="2400" dirty="0"/>
              <a:t>разработок современных учебно-методических комплексов, в том числе цифровых, по всем направленностям дополнительного образования в рамках реализации приоритетных задач Концепции развития дополнительного образования до 2030 года.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1930927"/>
            <a:ext cx="36861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3  Миссия, цели и задачи Фестиваля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2002712"/>
            <a:ext cx="4269776" cy="21067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31443" y="1940990"/>
            <a:ext cx="7046345" cy="461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3.2.1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и трансляция цифровой панорамы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профессионального педагогического сообщества лучших методических кейсов дополнительного образования всех  направленностей;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3.2.2.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методических разработок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ориентированных на обновление содержания и технологий дополнительного образования в рамках реализации задач Целевой модели развития региональных систем дополнительного образования детей;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3.2.3. совершенствование методических компетенций,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профессиональной мотивации,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профессионального роста педагогов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3.2.4.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профессиональных педагогических команд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образовательных организаций, формирование сетевых методических сообществ, активизация проективных и методических функций педагогических работников образовательных организаций и индивидуальных предпринимателей, реализующих дополнительные общеразвивающие программы всех направленностей.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3  Миссия, цели и задачи Фестиваля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1857" y="1873272"/>
            <a:ext cx="6096000" cy="48455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3.3.1.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выявление, экспертиза, обобщение и распространение лучших методических кейсов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комплексов методических, воспитательных и оценочных средств организации образовательного процесса, обеспечивающего достижение планируемых результатов обучения и воспитания обучающихся по дополнительным общеобразовательным программам всем направленностям.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3.3.2.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профессиональных методических компетенций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повышение профессиональной мотивации и профессионального роста педагогов дополнительного образования.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3.3.3.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профессиональных педагогических команд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организаций.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3.3.4.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экспертного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методического профессионального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сообщества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072" y="2847857"/>
            <a:ext cx="4215310" cy="234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21488" y="1973670"/>
            <a:ext cx="934353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 Организатор Фестиваля – Министерство образования и науки Республики Башкортостан (далее – Министерство).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 Оператор Фестиваля, осуществляющий информационно-методическое, экспертное, организационно-техническое сопровождение – Государственное автономное учреждение дополнительного профессионального образования Региональный методический центр дополнительного образования Республики Башкортостан (далее – ГАУ ДПО РМЦ ДО РБ).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4.3. Муниципальный опорный центр (далее – МОЦ) – является координатором Фестиваля в своем муниципальном районе.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4.4. Организационная Структура Фестиваля включает: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Оргкомитет – функция организации, координации, контроля, взаимодействия, информирования.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Экспертно-консультационный совет – функция экспертизы и консультации.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Операторов Фестиваля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+7(347)292-16-85, время работы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пн-пт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9:00-17.30, перерыв с 13.00-13.30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Татьяна Юрьевна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начальник отдела реализации программ и методического обеспечения;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Эльвира Андреевна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методист отдела реализации программ и методического обеспечения.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Министерство образования и науки Республики Башкортост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7" y="1821270"/>
            <a:ext cx="2259821" cy="22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80" y="4381537"/>
            <a:ext cx="1566296" cy="149378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21633" y="14743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4  Руководство Фестивалем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60450" y="1382435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5. Алгоритм подачи заявки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10. 2 К-9 Участники 9 конкурсов во Внеконкурсной н (Евгений Говсиевич) /  Проза.р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59" y="2875215"/>
            <a:ext cx="4611573" cy="34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575" y="1867790"/>
            <a:ext cx="7055121" cy="501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5.1. В Фестивале принимают участие представители и команды организаций дополнительного образования (далее – ОДО) Республики Башкортостан, представленные в дорожной карте панорамы методических кейсов по каждому этапу.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5.2. Задача участников Фестиваля предоставить Оргкомитету материалы (согласно срокам этапов) для публикации на официальном сайте ГАУ ДПО РМЦ ДО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5.3. Заявка от ОДО, материалы к публикации отправляются архивом (ZIP, RAR 5, RAR) с темой письма «Панорама: методический календарь.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ОДО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на почту МОЦ своего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района.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5.4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После МОЦ (координаторами Фестиваля в своем муниципальном районе), комплектует папку-архив (как в пункт 5.3.) по всем, задействованным в Фестивале ОДО и отправляет с темой письма «Панорама: методический календарь.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района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на официальную почту ГАУ ДПО РМЦ ДО РБ 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rmcrb02@mail.ru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14 числа отчетного месяца.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нигохранилище">
  <a:themeElements>
    <a:clrScheme name="книгохранилищ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нигохранилище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нигохранилищ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5058</TotalTime>
  <Words>1231</Words>
  <Application>Microsoft Office PowerPoint</Application>
  <PresentationFormat>Широкоэкранный</PresentationFormat>
  <Paragraphs>173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Century Gothic</vt:lpstr>
      <vt:lpstr>Symbol</vt:lpstr>
      <vt:lpstr>Times New Roman</vt:lpstr>
      <vt:lpstr>Verdana</vt:lpstr>
      <vt:lpstr>Специальное оформление</vt:lpstr>
      <vt:lpstr>Тема Office</vt:lpstr>
      <vt:lpstr>книгохранилище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Эльвира Андреевна</cp:lastModifiedBy>
  <cp:revision>668</cp:revision>
  <cp:lastPrinted>2022-09-06T06:05:10Z</cp:lastPrinted>
  <dcterms:created xsi:type="dcterms:W3CDTF">2021-09-01T06:07:40Z</dcterms:created>
  <dcterms:modified xsi:type="dcterms:W3CDTF">2023-02-14T06:45:21Z</dcterms:modified>
</cp:coreProperties>
</file>