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6">
  <p:sldMasterIdLst>
    <p:sldMasterId id="2147483660" r:id="rId1"/>
    <p:sldMasterId id="2147483708" r:id="rId2"/>
    <p:sldMasterId id="2147483720" r:id="rId3"/>
  </p:sldMasterIdLst>
  <p:notesMasterIdLst>
    <p:notesMasterId r:id="rId29"/>
  </p:notesMasterIdLst>
  <p:sldIdLst>
    <p:sldId id="392" r:id="rId4"/>
    <p:sldId id="408" r:id="rId5"/>
    <p:sldId id="397" r:id="rId6"/>
    <p:sldId id="421" r:id="rId7"/>
    <p:sldId id="419" r:id="rId8"/>
    <p:sldId id="399" r:id="rId9"/>
    <p:sldId id="422" r:id="rId10"/>
    <p:sldId id="413" r:id="rId11"/>
    <p:sldId id="420" r:id="rId12"/>
    <p:sldId id="405" r:id="rId13"/>
    <p:sldId id="404" r:id="rId14"/>
    <p:sldId id="415" r:id="rId15"/>
    <p:sldId id="416" r:id="rId16"/>
    <p:sldId id="417" r:id="rId17"/>
    <p:sldId id="398" r:id="rId18"/>
    <p:sldId id="418" r:id="rId19"/>
    <p:sldId id="401" r:id="rId20"/>
    <p:sldId id="402" r:id="rId21"/>
    <p:sldId id="426" r:id="rId22"/>
    <p:sldId id="427" r:id="rId23"/>
    <p:sldId id="428" r:id="rId24"/>
    <p:sldId id="406" r:id="rId25"/>
    <p:sldId id="410" r:id="rId26"/>
    <p:sldId id="411" r:id="rId27"/>
    <p:sldId id="407" r:id="rId28"/>
  </p:sldIdLst>
  <p:sldSz cx="12192000" cy="6858000"/>
  <p:notesSz cx="6886575" cy="100187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BC58"/>
    <a:srgbClr val="0BC6F6"/>
    <a:srgbClr val="D2DEEF"/>
    <a:srgbClr val="5B9BD5"/>
    <a:srgbClr val="EAEFF7"/>
    <a:srgbClr val="DEEBF7"/>
    <a:srgbClr val="8FAADC"/>
    <a:srgbClr val="A3DDFE"/>
    <a:srgbClr val="A3DDFF"/>
    <a:srgbClr val="05BC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77" autoAdjust="0"/>
    <p:restoredTop sz="96056" autoAdjust="0"/>
  </p:normalViewPr>
  <p:slideViewPr>
    <p:cSldViewPr snapToGrid="0">
      <p:cViewPr varScale="1">
        <p:scale>
          <a:sx n="111" d="100"/>
          <a:sy n="111" d="100"/>
        </p:scale>
        <p:origin x="61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84183" cy="502675"/>
          </a:xfrm>
          <a:prstGeom prst="rect">
            <a:avLst/>
          </a:prstGeom>
        </p:spPr>
        <p:txBody>
          <a:bodyPr vert="horz" lIns="96597" tIns="48298" rIns="96597" bIns="48298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0799" y="1"/>
            <a:ext cx="2984183" cy="502675"/>
          </a:xfrm>
          <a:prstGeom prst="rect">
            <a:avLst/>
          </a:prstGeom>
        </p:spPr>
        <p:txBody>
          <a:bodyPr vert="horz" lIns="96597" tIns="48298" rIns="96597" bIns="48298" rtlCol="0"/>
          <a:lstStyle>
            <a:lvl1pPr algn="r">
              <a:defRPr sz="1300"/>
            </a:lvl1pPr>
          </a:lstStyle>
          <a:p>
            <a:fld id="{D83B230B-DBDC-4AD5-BF12-31859A7AE8F6}" type="datetimeFigureOut">
              <a:rPr lang="ru-RU" smtClean="0"/>
              <a:t>11.04.2023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52538"/>
            <a:ext cx="6010275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597" tIns="48298" rIns="96597" bIns="4829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658" y="4821506"/>
            <a:ext cx="5509260" cy="3944868"/>
          </a:xfrm>
          <a:prstGeom prst="rect">
            <a:avLst/>
          </a:prstGeom>
        </p:spPr>
        <p:txBody>
          <a:bodyPr vert="horz" lIns="96597" tIns="48298" rIns="96597" bIns="48298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6040"/>
            <a:ext cx="2984183" cy="502674"/>
          </a:xfrm>
          <a:prstGeom prst="rect">
            <a:avLst/>
          </a:prstGeom>
        </p:spPr>
        <p:txBody>
          <a:bodyPr vert="horz" lIns="96597" tIns="48298" rIns="96597" bIns="48298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0799" y="9516040"/>
            <a:ext cx="2984183" cy="502674"/>
          </a:xfrm>
          <a:prstGeom prst="rect">
            <a:avLst/>
          </a:prstGeom>
        </p:spPr>
        <p:txBody>
          <a:bodyPr vert="horz" lIns="96597" tIns="48298" rIns="96597" bIns="48298" rtlCol="0" anchor="b"/>
          <a:lstStyle>
            <a:lvl1pPr algn="r">
              <a:defRPr sz="1300"/>
            </a:lvl1pPr>
          </a:lstStyle>
          <a:p>
            <a:fld id="{E9AA0EDC-0305-40E2-8E24-15DB9101FB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9021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AA0EDC-0305-40E2-8E24-15DB9101FB27}" type="slidenum">
              <a:rPr kumimoji="0" lang="ru-RU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5329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65404B5-D1EE-4F58-8738-7D92EFD236F6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Verdana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11.04.2023</a:t>
            </a:fld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4415105-FBFD-4C56-B725-362F1215804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Verdana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279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65404B5-D1EE-4F58-8738-7D92EFD236F6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Verdana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11.04.2023</a:t>
            </a:fld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4415105-FBFD-4C56-B725-362F1215804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Verdana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5176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65404B5-D1EE-4F58-8738-7D92EFD236F6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Verdana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11.04.2023</a:t>
            </a:fld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4415105-FBFD-4C56-B725-362F1215804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Verdana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54558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3FB09-A773-4EE5-A40A-8B62E0A17CB1}" type="datetimeFigureOut">
              <a:rPr lang="ru-RU" smtClean="0"/>
              <a:t>11.04.2023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BFE07-EA42-42EE-878B-BFAE2C9F31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03133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3FB09-A773-4EE5-A40A-8B62E0A17CB1}" type="datetimeFigureOut">
              <a:rPr lang="ru-RU" smtClean="0"/>
              <a:t>11.04.2023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BFE07-EA42-42EE-878B-BFAE2C9F31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96069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3FB09-A773-4EE5-A40A-8B62E0A17CB1}" type="datetimeFigureOut">
              <a:rPr lang="ru-RU" smtClean="0"/>
              <a:t>11.04.2023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BFE07-EA42-42EE-878B-BFAE2C9F31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92388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3FB09-A773-4EE5-A40A-8B62E0A17CB1}" type="datetimeFigureOut">
              <a:rPr lang="ru-RU" smtClean="0"/>
              <a:t>11.04.2023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BFE07-EA42-42EE-878B-BFAE2C9F31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41555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3FB09-A773-4EE5-A40A-8B62E0A17CB1}" type="datetimeFigureOut">
              <a:rPr lang="ru-RU" smtClean="0"/>
              <a:t>11.04.2023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BFE07-EA42-42EE-878B-BFAE2C9F31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73054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3FB09-A773-4EE5-A40A-8B62E0A17CB1}" type="datetimeFigureOut">
              <a:rPr lang="ru-RU" smtClean="0"/>
              <a:t>11.04.2023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BFE07-EA42-42EE-878B-BFAE2C9F31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31242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3FB09-A773-4EE5-A40A-8B62E0A17CB1}" type="datetimeFigureOut">
              <a:rPr lang="ru-RU" smtClean="0"/>
              <a:t>11.04.2023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BFE07-EA42-42EE-878B-BFAE2C9F31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45659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3FB09-A773-4EE5-A40A-8B62E0A17CB1}" type="datetimeFigureOut">
              <a:rPr lang="ru-RU" smtClean="0"/>
              <a:t>11.04.2023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BFE07-EA42-42EE-878B-BFAE2C9F31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8517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65404B5-D1EE-4F58-8738-7D92EFD236F6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Verdana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11.04.2023</a:t>
            </a:fld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4415105-FBFD-4C56-B725-362F1215804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Verdana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48749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3FB09-A773-4EE5-A40A-8B62E0A17CB1}" type="datetimeFigureOut">
              <a:rPr lang="ru-RU" smtClean="0"/>
              <a:t>11.04.2023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BFE07-EA42-42EE-878B-BFAE2C9F31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01517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3FB09-A773-4EE5-A40A-8B62E0A17CB1}" type="datetimeFigureOut">
              <a:rPr lang="ru-RU" smtClean="0"/>
              <a:t>11.04.2023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BFE07-EA42-42EE-878B-BFAE2C9F31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13039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3FB09-A773-4EE5-A40A-8B62E0A17CB1}" type="datetimeFigureOut">
              <a:rPr lang="ru-RU" smtClean="0"/>
              <a:t>11.04.2023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BFE07-EA42-42EE-878B-BFAE2C9F31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2588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06034" y="1600200"/>
            <a:ext cx="9446684" cy="1066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Нажмите кнопку, чтобы изменить стиль основного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06034" y="2819400"/>
            <a:ext cx="7008284" cy="1143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ru-RU"/>
              <a:t>Нажмите кнопку, чтобы изменить стиль основного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012FA6-A20B-47DE-9588-736C715A0C47}" type="slidenum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726493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B0AAA5-4C5C-4585-AFEF-04F1A77B9742}" type="slidenum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267058"/>
      </p:ext>
    </p:extLst>
  </p:cSld>
  <p:clrMapOvr>
    <a:masterClrMapping/>
  </p:clrMapOvr>
  <p:transition>
    <p:split orient="vert" dir="in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D56DC44-A17E-491B-BF4A-FCA42C990FFC}" type="slidenum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956234"/>
      </p:ext>
    </p:extLst>
  </p:cSld>
  <p:clrMapOvr>
    <a:masterClrMapping/>
  </p:clrMapOvr>
  <p:transition>
    <p:split orient="vert" dir="in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706033" y="1600201"/>
            <a:ext cx="340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12833" y="1600201"/>
            <a:ext cx="340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A825BBD-3D41-4E05-ACB6-F11152FF5265}" type="slidenum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598720"/>
      </p:ext>
    </p:extLst>
  </p:cSld>
  <p:clrMapOvr>
    <a:masterClrMapping/>
  </p:clrMapOvr>
  <p:transition>
    <p:split orient="vert" dir="in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3FFB8F-B501-4D5D-B359-7924586B9683}" type="slidenum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446662"/>
      </p:ext>
    </p:extLst>
  </p:cSld>
  <p:clrMapOvr>
    <a:masterClrMapping/>
  </p:clrMapOvr>
  <p:transition>
    <p:split orient="vert" dir="in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1B70867-F18E-4706-907E-4CC11F1D17F8}" type="slidenum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063796"/>
      </p:ext>
    </p:extLst>
  </p:cSld>
  <p:clrMapOvr>
    <a:masterClrMapping/>
  </p:clrMapOvr>
  <p:transition>
    <p:split orient="vert" dir="in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B755C04-780B-4801-8A0C-031F42E8F948}" type="slidenum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47638"/>
      </p:ext>
    </p:extLst>
  </p:cSld>
  <p:clrMapOvr>
    <a:masterClrMapping/>
  </p:clrMapOvr>
  <p:transition>
    <p:split orient="vert" dir="in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65404B5-D1EE-4F58-8738-7D92EFD236F6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Verdana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11.04.2023</a:t>
            </a:fld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4415105-FBFD-4C56-B725-362F1215804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Verdana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1388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E7671CC-5762-4363-A82E-7A679FC87831}" type="slidenum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514450"/>
      </p:ext>
    </p:extLst>
  </p:cSld>
  <p:clrMapOvr>
    <a:masterClrMapping/>
  </p:clrMapOvr>
  <p:transition>
    <p:split orient="vert" dir="in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C9F060D-4B7B-4C32-82D6-905E1D52723F}" type="slidenum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637170"/>
      </p:ext>
    </p:extLst>
  </p:cSld>
  <p:clrMapOvr>
    <a:masterClrMapping/>
  </p:clrMapOvr>
  <p:transition>
    <p:split orient="vert" dir="in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675399-59E1-4D8C-A048-0E714A58B704}" type="slidenum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442911"/>
      </p:ext>
    </p:extLst>
  </p:cSld>
  <p:clrMapOvr>
    <a:masterClrMapping/>
  </p:clrMapOvr>
  <p:transition>
    <p:split orient="vert" dir="in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92633" y="685801"/>
            <a:ext cx="2362200" cy="54403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706033" y="685801"/>
            <a:ext cx="6883400" cy="54403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17BC67D-A387-45FC-B1F2-EE4562BFA852}" type="slidenum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783163"/>
      </p:ext>
    </p:extLst>
  </p:cSld>
  <p:clrMapOvr>
    <a:masterClrMapping/>
  </p:clrMapOvr>
  <p:transition>
    <p:split orient="vert" dir="in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6033" y="685800"/>
            <a:ext cx="9448800" cy="7318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706033" y="1600201"/>
            <a:ext cx="3403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12833" y="1600201"/>
            <a:ext cx="3403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1BBDEF-B34A-46EA-B550-9C072EAF4137}" type="slidenum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430103"/>
      </p:ext>
    </p:extLst>
  </p:cSld>
  <p:clrMapOvr>
    <a:masterClrMapping/>
  </p:clrMapOvr>
  <p:transition>
    <p:split orient="vert" dir="in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CFC0FD-0E3A-43A2-B3A7-4A11AC69F5A3}" type="slidenum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303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65404B5-D1EE-4F58-8738-7D92EFD236F6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Verdana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11.04.2023</a:t>
            </a:fld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4415105-FBFD-4C56-B725-362F1215804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Verdana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025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65404B5-D1EE-4F58-8738-7D92EFD236F6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Verdana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11.04.2023</a:t>
            </a:fld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4415105-FBFD-4C56-B725-362F1215804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Verdana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661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65404B5-D1EE-4F58-8738-7D92EFD236F6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Verdana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11.04.2023</a:t>
            </a:fld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4415105-FBFD-4C56-B725-362F1215804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Verdana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8457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65404B5-D1EE-4F58-8738-7D92EFD236F6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Verdana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11.04.2023</a:t>
            </a:fld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4415105-FBFD-4C56-B725-362F1215804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Verdana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7628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65404B5-D1EE-4F58-8738-7D92EFD236F6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Verdana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11.04.2023</a:t>
            </a:fld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4415105-FBFD-4C56-B725-362F1215804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Verdana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7148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65404B5-D1EE-4F58-8738-7D92EFD236F6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Verdana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11.04.2023</a:t>
            </a:fld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4415105-FBFD-4C56-B725-362F1215804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Verdana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417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alphaModFix amt="1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65404B5-D1EE-4F58-8738-7D92EFD236F6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Verdana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11.04.2023</a:t>
            </a:fld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4415105-FBFD-4C56-B725-362F1215804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Verdana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  <p:pic>
        <p:nvPicPr>
          <p:cNvPr id="7" name="Рисунок 6" descr="ФОН_флаг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24" y="0"/>
            <a:ext cx="121835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578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65404B5-D1EE-4F58-8738-7D92EFD236F6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Verdana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11.04.2023</a:t>
            </a:fld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4415105-FBFD-4C56-B725-362F1215804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Verdana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9444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06033" y="685800"/>
            <a:ext cx="94488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Нажмите кнопку, чтобы изменить стиль основного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06033" y="1600201"/>
            <a:ext cx="7010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Нажмите кнопку, чтобы изменить стили основного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429375"/>
            <a:ext cx="28448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429375"/>
            <a:ext cx="38608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429375"/>
            <a:ext cx="28448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entury Gothic" panose="020B0502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160C47-6B0B-4076-8E5F-90B52BB5FC0B}" type="slidenum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08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</p:sldLayoutIdLst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p">
        <p:tmplLst>
          <p:tmpl lvl="1">
            <p:tnLst>
              <p:par>
                <p:cTn presetID="50" presetClass="entr" presetSubtype="0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5.png"/><Relationship Id="rId7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jpe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5.png"/><Relationship Id="rId7" Type="http://schemas.openxmlformats.org/officeDocument/2006/relationships/hyperlink" Target="https://www.youtube.com/watch?v=5glU1nf0hLI&amp;list=PL4ckr8Samus87pE-XBXHZT25bCt11nzK5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vk.com/video-50260207_456244185" TargetMode="External"/><Relationship Id="rId5" Type="http://schemas.openxmlformats.org/officeDocument/2006/relationships/image" Target="../media/image38.png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5.png"/><Relationship Id="rId7" Type="http://schemas.openxmlformats.org/officeDocument/2006/relationships/image" Target="../media/image4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5.png"/><Relationship Id="rId7" Type="http://schemas.openxmlformats.org/officeDocument/2006/relationships/hyperlink" Target="https://disk.yandex.ru/d/bp-9hIcYz12f-Q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.png"/><Relationship Id="rId7" Type="http://schemas.openxmlformats.org/officeDocument/2006/relationships/image" Target="../media/image16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www.consultant.ru/document/cons_doc_LAW_404107/" TargetMode="Externa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5.png"/><Relationship Id="rId7" Type="http://schemas.openxmlformats.org/officeDocument/2006/relationships/image" Target="../media/image2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jpg"/><Relationship Id="rId5" Type="http://schemas.openxmlformats.org/officeDocument/2006/relationships/image" Target="../media/image19.jpe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9"/>
          <a:stretch/>
        </p:blipFill>
        <p:spPr>
          <a:xfrm>
            <a:off x="0" y="-6416"/>
            <a:ext cx="12192000" cy="1396538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61667" y="1818046"/>
            <a:ext cx="116686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15771" y="100731"/>
            <a:ext cx="7679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ГАУ ДПО РЕГИОНАЛЬНЫЙ МЕТОДИЧЕСКИЙ ЦЕНТР </a:t>
            </a:r>
            <a:b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ДОПОЛНИТЕЛЬНОГО ОБРАЗОВАНИЯ  </a:t>
            </a:r>
          </a:p>
          <a:p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РЕСПУБЛИКИ БАШКОРТОСТАН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71" b="89958" l="4343" r="96162">
                        <a14:foregroundMark x1="32424" y1="33404" x2="61414" y2="20190"/>
                        <a14:foregroundMark x1="46566" y1="27378" x2="47576" y2="6554"/>
                        <a14:foregroundMark x1="46869" y1="27273" x2="59394" y2="46406"/>
                        <a14:foregroundMark x1="49394" y1="53066" x2="56667" y2="46617"/>
                        <a14:foregroundMark x1="34242" y1="65328" x2="46061" y2="72516"/>
                        <a14:foregroundMark x1="48384" y1="78541" x2="28182" y2="67230"/>
                        <a14:foregroundMark x1="46970" y1="78858" x2="23131" y2="79598"/>
                        <a14:foregroundMark x1="21111" y1="76321" x2="24646" y2="66068"/>
                        <a14:foregroundMark x1="21717" y1="74313" x2="22626" y2="64693"/>
                        <a14:foregroundMark x1="34545" y1="32981" x2="42323" y2="5603"/>
                        <a14:foregroundMark x1="43939" y1="62474" x2="56768" y2="57188"/>
                        <a14:foregroundMark x1="35859" y1="40803" x2="68788" y2="27273"/>
                        <a14:foregroundMark x1="58788" y1="23467" x2="52727" y2="6448"/>
                        <a14:foregroundMark x1="66061" y1="46089" x2="83333" y2="45243"/>
                        <a14:foregroundMark x1="72121" y1="56660" x2="71313" y2="37949"/>
                        <a14:foregroundMark x1="80202" y1="56237" x2="80404" y2="37209"/>
                        <a14:foregroundMark x1="19293" y1="57400" x2="20303" y2="35518"/>
                        <a14:foregroundMark x1="26667" y1="57928" x2="27071" y2="34778"/>
                        <a14:foregroundMark x1="46364" y1="79810" x2="64545" y2="77273"/>
                        <a14:foregroundMark x1="49697" y1="77273" x2="67778" y2="65433"/>
                        <a14:foregroundMark x1="56061" y1="69239" x2="65556" y2="63319"/>
                        <a14:foregroundMark x1="58384" y1="76004" x2="72626" y2="64799"/>
                        <a14:foregroundMark x1="58788" y1="76216" x2="80303" y2="79810"/>
                        <a14:foregroundMark x1="58384" y1="73784" x2="77677" y2="78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16"/>
            <a:ext cx="1315771" cy="125729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47933" y="2187378"/>
            <a:ext cx="885645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 smtClean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Республиканский этап Всероссийского конкурса </a:t>
            </a:r>
            <a:r>
              <a:rPr lang="ru-RU" sz="3200" b="1" dirty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профессионального мастерства работников сферы дополнительного образования </a:t>
            </a:r>
          </a:p>
          <a:p>
            <a:pPr lvl="0" algn="ctr"/>
            <a:r>
              <a:rPr lang="ru-RU" sz="3200" b="1" dirty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« Сердце отдаю детям -</a:t>
            </a:r>
            <a:r>
              <a:rPr lang="ru-RU" sz="3200" b="1" dirty="0" smtClean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2023»</a:t>
            </a:r>
          </a:p>
          <a:p>
            <a:pPr lvl="0" algn="ctr"/>
            <a:r>
              <a:rPr lang="ru-RU" sz="3200" b="1" dirty="0" smtClean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(очный тур)</a:t>
            </a:r>
            <a:endParaRPr lang="ru-RU" sz="3200" b="1" dirty="0">
              <a:solidFill>
                <a:srgbClr val="7030A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8830" y="3842292"/>
            <a:ext cx="3498630" cy="2800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5908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9"/>
          <a:stretch/>
        </p:blipFill>
        <p:spPr>
          <a:xfrm>
            <a:off x="0" y="-6416"/>
            <a:ext cx="12192000" cy="1396538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61667" y="1818046"/>
            <a:ext cx="116686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15771" y="100731"/>
            <a:ext cx="7679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ГАУ ДПО РЕГИОНАЛЬНЫЙ МЕТОДИЧЕСКИЙ ЦЕНТР </a:t>
            </a:r>
            <a:b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ДОПОЛНИТЕЛЬНОГО ОБРАЗОВАНИЯ  </a:t>
            </a:r>
          </a:p>
          <a:p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РЕСПУБЛИКИ БАШКОРТОСТАН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71" b="89958" l="4343" r="96162">
                        <a14:foregroundMark x1="32424" y1="33404" x2="61414" y2="20190"/>
                        <a14:foregroundMark x1="46566" y1="27378" x2="47576" y2="6554"/>
                        <a14:foregroundMark x1="46869" y1="27273" x2="59394" y2="46406"/>
                        <a14:foregroundMark x1="49394" y1="53066" x2="56667" y2="46617"/>
                        <a14:foregroundMark x1="34242" y1="65328" x2="46061" y2="72516"/>
                        <a14:foregroundMark x1="48384" y1="78541" x2="28182" y2="67230"/>
                        <a14:foregroundMark x1="46970" y1="78858" x2="23131" y2="79598"/>
                        <a14:foregroundMark x1="21111" y1="76321" x2="24646" y2="66068"/>
                        <a14:foregroundMark x1="21717" y1="74313" x2="22626" y2="64693"/>
                        <a14:foregroundMark x1="34545" y1="32981" x2="42323" y2="5603"/>
                        <a14:foregroundMark x1="43939" y1="62474" x2="56768" y2="57188"/>
                        <a14:foregroundMark x1="35859" y1="40803" x2="68788" y2="27273"/>
                        <a14:foregroundMark x1="58788" y1="23467" x2="52727" y2="6448"/>
                        <a14:foregroundMark x1="66061" y1="46089" x2="83333" y2="45243"/>
                        <a14:foregroundMark x1="72121" y1="56660" x2="71313" y2="37949"/>
                        <a14:foregroundMark x1="80202" y1="56237" x2="80404" y2="37209"/>
                        <a14:foregroundMark x1="19293" y1="57400" x2="20303" y2="35518"/>
                        <a14:foregroundMark x1="26667" y1="57928" x2="27071" y2="34778"/>
                        <a14:foregroundMark x1="46364" y1="79810" x2="64545" y2="77273"/>
                        <a14:foregroundMark x1="49697" y1="77273" x2="67778" y2="65433"/>
                        <a14:foregroundMark x1="56061" y1="69239" x2="65556" y2="63319"/>
                        <a14:foregroundMark x1="58384" y1="76004" x2="72626" y2="64799"/>
                        <a14:foregroundMark x1="58788" y1="76216" x2="80303" y2="79810"/>
                        <a14:foregroundMark x1="58384" y1="73784" x2="77677" y2="78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16"/>
            <a:ext cx="1315771" cy="12572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948" y="1390122"/>
            <a:ext cx="6101410" cy="34320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1709" y="3338986"/>
            <a:ext cx="5768623" cy="32448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1660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9"/>
          <a:stretch/>
        </p:blipFill>
        <p:spPr>
          <a:xfrm>
            <a:off x="0" y="-6416"/>
            <a:ext cx="12192000" cy="1396538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61667" y="1818046"/>
            <a:ext cx="116686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15771" y="100731"/>
            <a:ext cx="7679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ГАУ ДПО РЕГИОНАЛЬНЫЙ МЕТОДИЧЕСКИЙ ЦЕНТР </a:t>
            </a:r>
            <a:b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ДОПОЛНИТЕЛЬНОГО ОБРАЗОВАНИЯ  </a:t>
            </a:r>
          </a:p>
          <a:p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РЕСПУБЛИКИ БАШКОРТОСТАН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71" b="89958" l="4343" r="96162">
                        <a14:foregroundMark x1="32424" y1="33404" x2="61414" y2="20190"/>
                        <a14:foregroundMark x1="46566" y1="27378" x2="47576" y2="6554"/>
                        <a14:foregroundMark x1="46869" y1="27273" x2="59394" y2="46406"/>
                        <a14:foregroundMark x1="49394" y1="53066" x2="56667" y2="46617"/>
                        <a14:foregroundMark x1="34242" y1="65328" x2="46061" y2="72516"/>
                        <a14:foregroundMark x1="48384" y1="78541" x2="28182" y2="67230"/>
                        <a14:foregroundMark x1="46970" y1="78858" x2="23131" y2="79598"/>
                        <a14:foregroundMark x1="21111" y1="76321" x2="24646" y2="66068"/>
                        <a14:foregroundMark x1="21717" y1="74313" x2="22626" y2="64693"/>
                        <a14:foregroundMark x1="34545" y1="32981" x2="42323" y2="5603"/>
                        <a14:foregroundMark x1="43939" y1="62474" x2="56768" y2="57188"/>
                        <a14:foregroundMark x1="35859" y1="40803" x2="68788" y2="27273"/>
                        <a14:foregroundMark x1="58788" y1="23467" x2="52727" y2="6448"/>
                        <a14:foregroundMark x1="66061" y1="46089" x2="83333" y2="45243"/>
                        <a14:foregroundMark x1="72121" y1="56660" x2="71313" y2="37949"/>
                        <a14:foregroundMark x1="80202" y1="56237" x2="80404" y2="37209"/>
                        <a14:foregroundMark x1="19293" y1="57400" x2="20303" y2="35518"/>
                        <a14:foregroundMark x1="26667" y1="57928" x2="27071" y2="34778"/>
                        <a14:foregroundMark x1="46364" y1="79810" x2="64545" y2="77273"/>
                        <a14:foregroundMark x1="49697" y1="77273" x2="67778" y2="65433"/>
                        <a14:foregroundMark x1="56061" y1="69239" x2="65556" y2="63319"/>
                        <a14:foregroundMark x1="58384" y1="76004" x2="72626" y2="64799"/>
                        <a14:foregroundMark x1="58788" y1="76216" x2="80303" y2="79810"/>
                        <a14:foregroundMark x1="58384" y1="73784" x2="77677" y2="78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16"/>
            <a:ext cx="1315771" cy="125729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754" y="1439562"/>
            <a:ext cx="4684651" cy="26351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056" y="1439562"/>
            <a:ext cx="4530858" cy="2548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/>
          <a:srcRect l="24538" t="15310" r="813" b="11987"/>
          <a:stretch/>
        </p:blipFill>
        <p:spPr>
          <a:xfrm>
            <a:off x="3071004" y="3972068"/>
            <a:ext cx="5134911" cy="28132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8"/>
          <a:srcRect l="36713" t="11159" r="-667"/>
          <a:stretch/>
        </p:blipFill>
        <p:spPr>
          <a:xfrm>
            <a:off x="8591910" y="4183811"/>
            <a:ext cx="2838090" cy="221762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96589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9"/>
          <a:stretch/>
        </p:blipFill>
        <p:spPr>
          <a:xfrm>
            <a:off x="0" y="-6416"/>
            <a:ext cx="12192000" cy="1396538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61667" y="1818046"/>
            <a:ext cx="116686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15771" y="100731"/>
            <a:ext cx="7679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ГАУ ДПО РЕГИОНАЛЬНЫЙ МЕТОДИЧЕСКИЙ ЦЕНТР 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ДОПОЛНИТЕЛЬНОГО ОБРАЗОВАНИЯ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РЕСПУБЛИКИ БАШКОРТОСТАН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71" b="89958" l="4343" r="96162">
                        <a14:foregroundMark x1="32424" y1="33404" x2="61414" y2="20190"/>
                        <a14:foregroundMark x1="46566" y1="27378" x2="47576" y2="6554"/>
                        <a14:foregroundMark x1="46869" y1="27273" x2="59394" y2="46406"/>
                        <a14:foregroundMark x1="49394" y1="53066" x2="56667" y2="46617"/>
                        <a14:foregroundMark x1="34242" y1="65328" x2="46061" y2="72516"/>
                        <a14:foregroundMark x1="48384" y1="78541" x2="28182" y2="67230"/>
                        <a14:foregroundMark x1="46970" y1="78858" x2="23131" y2="79598"/>
                        <a14:foregroundMark x1="21111" y1="76321" x2="24646" y2="66068"/>
                        <a14:foregroundMark x1="21717" y1="74313" x2="22626" y2="64693"/>
                        <a14:foregroundMark x1="34545" y1="32981" x2="42323" y2="5603"/>
                        <a14:foregroundMark x1="43939" y1="62474" x2="56768" y2="57188"/>
                        <a14:foregroundMark x1="35859" y1="40803" x2="68788" y2="27273"/>
                        <a14:foregroundMark x1="58788" y1="23467" x2="52727" y2="6448"/>
                        <a14:foregroundMark x1="66061" y1="46089" x2="83333" y2="45243"/>
                        <a14:foregroundMark x1="72121" y1="56660" x2="71313" y2="37949"/>
                        <a14:foregroundMark x1="80202" y1="56237" x2="80404" y2="37209"/>
                        <a14:foregroundMark x1="19293" y1="57400" x2="20303" y2="35518"/>
                        <a14:foregroundMark x1="26667" y1="57928" x2="27071" y2="34778"/>
                        <a14:foregroundMark x1="46364" y1="79810" x2="64545" y2="77273"/>
                        <a14:foregroundMark x1="49697" y1="77273" x2="67778" y2="65433"/>
                        <a14:foregroundMark x1="56061" y1="69239" x2="65556" y2="63319"/>
                        <a14:foregroundMark x1="58384" y1="76004" x2="72626" y2="64799"/>
                        <a14:foregroundMark x1="58788" y1="76216" x2="80303" y2="79810"/>
                        <a14:foregroundMark x1="58384" y1="73784" x2="77677" y2="78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16"/>
            <a:ext cx="1315771" cy="12572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197" y="1678800"/>
            <a:ext cx="5079479" cy="380961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8626" y="2729602"/>
            <a:ext cx="5058601" cy="379395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84889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9"/>
          <a:stretch/>
        </p:blipFill>
        <p:spPr>
          <a:xfrm>
            <a:off x="0" y="-6416"/>
            <a:ext cx="12192000" cy="1396538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315771" y="1214216"/>
            <a:ext cx="1013148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800" b="1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15771" y="100731"/>
            <a:ext cx="7679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ГАУ ДПО РЕГИОНАЛЬНЫЙ МЕТОДИЧЕСКИЙ ЦЕНТР 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ДОПОЛНИТЕЛЬНОГО ОБРАЗОВАНИЯ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РЕСПУБЛИКИ БАШКОРТОСТАН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71" b="89958" l="4343" r="96162">
                        <a14:foregroundMark x1="32424" y1="33404" x2="61414" y2="20190"/>
                        <a14:foregroundMark x1="46566" y1="27378" x2="47576" y2="6554"/>
                        <a14:foregroundMark x1="46869" y1="27273" x2="59394" y2="46406"/>
                        <a14:foregroundMark x1="49394" y1="53066" x2="56667" y2="46617"/>
                        <a14:foregroundMark x1="34242" y1="65328" x2="46061" y2="72516"/>
                        <a14:foregroundMark x1="48384" y1="78541" x2="28182" y2="67230"/>
                        <a14:foregroundMark x1="46970" y1="78858" x2="23131" y2="79598"/>
                        <a14:foregroundMark x1="21111" y1="76321" x2="24646" y2="66068"/>
                        <a14:foregroundMark x1="21717" y1="74313" x2="22626" y2="64693"/>
                        <a14:foregroundMark x1="34545" y1="32981" x2="42323" y2="5603"/>
                        <a14:foregroundMark x1="43939" y1="62474" x2="56768" y2="57188"/>
                        <a14:foregroundMark x1="35859" y1="40803" x2="68788" y2="27273"/>
                        <a14:foregroundMark x1="58788" y1="23467" x2="52727" y2="6448"/>
                        <a14:foregroundMark x1="66061" y1="46089" x2="83333" y2="45243"/>
                        <a14:foregroundMark x1="72121" y1="56660" x2="71313" y2="37949"/>
                        <a14:foregroundMark x1="80202" y1="56237" x2="80404" y2="37209"/>
                        <a14:foregroundMark x1="19293" y1="57400" x2="20303" y2="35518"/>
                        <a14:foregroundMark x1="26667" y1="57928" x2="27071" y2="34778"/>
                        <a14:foregroundMark x1="46364" y1="79810" x2="64545" y2="77273"/>
                        <a14:foregroundMark x1="49697" y1="77273" x2="67778" y2="65433"/>
                        <a14:foregroundMark x1="56061" y1="69239" x2="65556" y2="63319"/>
                        <a14:foregroundMark x1="58384" y1="76004" x2="72626" y2="64799"/>
                        <a14:foregroundMark x1="58788" y1="76216" x2="80303" y2="79810"/>
                        <a14:foregroundMark x1="58384" y1="73784" x2="77677" y2="78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16"/>
            <a:ext cx="1315771" cy="125729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65826" y="2244693"/>
            <a:ext cx="1253418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0" cap="none" spc="-5" normalizeH="0" baseline="0" noProof="0" dirty="0" smtClean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1.</a:t>
            </a:r>
            <a:r>
              <a:rPr kumimoji="0" lang="ru-RU" sz="3200" b="0" i="1" u="none" strike="noStrike" kern="0" cap="none" spc="-5" normalizeH="0" baseline="0" noProof="0" dirty="0" smtClean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 </a:t>
            </a:r>
            <a:r>
              <a:rPr kumimoji="0" lang="ru-RU" sz="2000" b="1" i="1" u="none" strike="noStrike" kern="0" cap="none" spc="-5" normalizeH="0" baseline="0" noProof="0" dirty="0" smtClean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Презентация педагогического опыта </a:t>
            </a:r>
            <a:r>
              <a:rPr kumimoji="0" lang="ru-RU" sz="2000" b="1" i="1" u="none" strike="noStrike" kern="0" cap="none" spc="-690" normalizeH="0" baseline="0" noProof="0" dirty="0" smtClean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 </a:t>
            </a:r>
            <a:r>
              <a:rPr kumimoji="0" lang="ru-RU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учителем-мастером: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-</a:t>
            </a:r>
            <a:r>
              <a:rPr kumimoji="0" lang="ru-RU" sz="2000" b="0" i="1" u="none" strike="noStrike" kern="0" cap="none" spc="0" normalizeH="0" baseline="0" noProof="0" dirty="0" smtClean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дается 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краткая характеристика учащихся  класса, обосновываются результаты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предварительной диагностики, </a:t>
            </a:r>
            <a:r>
              <a:rPr kumimoji="0" lang="ru-RU" sz="2000" b="0" i="1" u="none" strike="noStrike" kern="0" cap="none" spc="0" normalizeH="0" baseline="0" noProof="0" dirty="0" smtClean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прогнозируется развитие 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учеников;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- кратко характеризуются основные идеи  технологии;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-описываются достижения в работе;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-доказывается результативность деятельности  учащихся, свидетельствующая об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эффективности технологии;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-определяются проблемы и перспективы в работе  учителя-мастера</a:t>
            </a:r>
            <a:r>
              <a:rPr kumimoji="0" lang="ru-RU" sz="2000" b="0" i="1" u="none" strike="noStrike" kern="0" cap="none" spc="0" normalizeH="0" baseline="0" noProof="0" dirty="0" smtClean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2. Представление  системы учебных занятий:</a:t>
            </a:r>
            <a:endParaRPr kumimoji="0" lang="ru-RU" sz="2000" b="1" i="1" u="none" strike="noStrike" kern="0" cap="none" spc="0" normalizeH="0" baseline="0" noProof="0" dirty="0">
              <a:ln>
                <a:noFill/>
              </a:ln>
              <a:solidFill>
                <a:srgbClr val="001F5F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-описывается система учебных занятий в  режиме презентуемой технологии;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-определяются основные приемы работы,  которые мастер будет </a:t>
            </a:r>
            <a:r>
              <a:rPr kumimoji="0" lang="ru-RU" sz="2000" b="0" i="1" u="none" strike="noStrike" kern="0" cap="none" spc="0" normalizeH="0" baseline="0" noProof="0" dirty="0" smtClean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демонстрировать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1" u="none" strike="noStrike" kern="0" cap="none" spc="0" normalizeH="0" baseline="0" noProof="0" dirty="0" smtClean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 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слушателям.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1" u="none" strike="noStrike" kern="0" cap="none" spc="0" normalizeH="0" baseline="0" noProof="0" dirty="0" smtClean="0">
              <a:ln>
                <a:noFill/>
              </a:ln>
              <a:solidFill>
                <a:srgbClr val="001F5F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1" u="none" strike="noStrike" kern="0" cap="none" spc="0" normalizeH="0" baseline="0" noProof="0" dirty="0">
              <a:ln>
                <a:noFill/>
              </a:ln>
              <a:solidFill>
                <a:srgbClr val="001F5F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47652" y="1555797"/>
            <a:ext cx="94677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Универсальный алгоритм проведения мастер-класса 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6905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9"/>
          <a:stretch/>
        </p:blipFill>
        <p:spPr>
          <a:xfrm>
            <a:off x="0" y="-6416"/>
            <a:ext cx="12192000" cy="1396538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61667" y="1818046"/>
            <a:ext cx="116686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15771" y="100731"/>
            <a:ext cx="7679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ГАУ ДПО РЕГИОНАЛЬНЫЙ МЕТОДИЧЕСКИЙ ЦЕНТР 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ДОПОЛНИТЕЛЬНОГО ОБРАЗОВАНИЯ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РЕСПУБЛИКИ БАШКОРТОСТАН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71" b="89958" l="4343" r="96162">
                        <a14:foregroundMark x1="32424" y1="33404" x2="61414" y2="20190"/>
                        <a14:foregroundMark x1="46566" y1="27378" x2="47576" y2="6554"/>
                        <a14:foregroundMark x1="46869" y1="27273" x2="59394" y2="46406"/>
                        <a14:foregroundMark x1="49394" y1="53066" x2="56667" y2="46617"/>
                        <a14:foregroundMark x1="34242" y1="65328" x2="46061" y2="72516"/>
                        <a14:foregroundMark x1="48384" y1="78541" x2="28182" y2="67230"/>
                        <a14:foregroundMark x1="46970" y1="78858" x2="23131" y2="79598"/>
                        <a14:foregroundMark x1="21111" y1="76321" x2="24646" y2="66068"/>
                        <a14:foregroundMark x1="21717" y1="74313" x2="22626" y2="64693"/>
                        <a14:foregroundMark x1="34545" y1="32981" x2="42323" y2="5603"/>
                        <a14:foregroundMark x1="43939" y1="62474" x2="56768" y2="57188"/>
                        <a14:foregroundMark x1="35859" y1="40803" x2="68788" y2="27273"/>
                        <a14:foregroundMark x1="58788" y1="23467" x2="52727" y2="6448"/>
                        <a14:foregroundMark x1="66061" y1="46089" x2="83333" y2="45243"/>
                        <a14:foregroundMark x1="72121" y1="56660" x2="71313" y2="37949"/>
                        <a14:foregroundMark x1="80202" y1="56237" x2="80404" y2="37209"/>
                        <a14:foregroundMark x1="19293" y1="57400" x2="20303" y2="35518"/>
                        <a14:foregroundMark x1="26667" y1="57928" x2="27071" y2="34778"/>
                        <a14:foregroundMark x1="46364" y1="79810" x2="64545" y2="77273"/>
                        <a14:foregroundMark x1="49697" y1="77273" x2="67778" y2="65433"/>
                        <a14:foregroundMark x1="56061" y1="69239" x2="65556" y2="63319"/>
                        <a14:foregroundMark x1="58384" y1="76004" x2="72626" y2="64799"/>
                        <a14:foregroundMark x1="58788" y1="76216" x2="80303" y2="79810"/>
                        <a14:foregroundMark x1="58384" y1="73784" x2="77677" y2="78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16"/>
            <a:ext cx="1315771" cy="125729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61667" y="1497269"/>
            <a:ext cx="11763554" cy="5203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1" u="none" strike="noStrike" kern="1200" cap="none" spc="-5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/>
              <a:ea typeface="+mn-ea"/>
              <a:cs typeface="Cambria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1200" cap="none" spc="-5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     3</a:t>
            </a:r>
            <a:r>
              <a:rPr kumimoji="0" lang="ru-RU" sz="2000" b="1" i="1" u="none" strike="noStrike" kern="1200" cap="none" spc="-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. Проведение имитационной игры:</a:t>
            </a: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1" u="none" strike="noStrike" kern="1200" cap="none" spc="-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-учитель-мастер проводит учебное занятие со  слушателями, демонстрируя приемы  эффективной работы с учащимися;</a:t>
            </a: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1" u="none" strike="noStrike" kern="1200" cap="none" spc="-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-слушатели одновременно играют две роли:  учащихся экспериментального класса и  экспертов,</a:t>
            </a: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1" u="none" strike="noStrike" kern="1200" cap="none" spc="-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 присутствующих на открытом  занятии.</a:t>
            </a: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1200" cap="none" spc="-5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     4. Моделирование</a:t>
            </a: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-5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-</a:t>
            </a:r>
            <a:r>
              <a:rPr kumimoji="0" lang="ru-RU" sz="2000" b="0" i="1" u="none" strike="noStrike" kern="1200" cap="none" spc="-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учителя-ученики</a:t>
            </a:r>
            <a:r>
              <a:rPr kumimoji="0" lang="ru-RU" sz="2000" b="0" i="1" u="none" strike="noStrike" kern="1200" cap="none" spc="2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 </a:t>
            </a:r>
            <a:r>
              <a:rPr kumimoji="0" lang="ru-RU" sz="2000" b="0" i="1" u="none" strike="noStrike" kern="1200" cap="none" spc="-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выполняют</a:t>
            </a:r>
            <a:r>
              <a:rPr kumimoji="0" lang="ru-RU" sz="2000" b="0" i="1" u="none" strike="noStrike" kern="1200" cap="none" spc="3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 </a:t>
            </a:r>
            <a:r>
              <a:rPr kumimoji="0" lang="ru-RU" sz="2000" b="0" i="1" u="none" strike="noStrike" kern="1200" cap="none" spc="-1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самостоятельную работу по конструированию собственной модели учебного</a:t>
            </a:r>
            <a:r>
              <a:rPr kumimoji="0" lang="ru-RU" sz="2000" b="0" i="1" u="none" strike="noStrike" kern="1200" cap="none" spc="5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 </a:t>
            </a:r>
            <a:r>
              <a:rPr kumimoji="0" lang="ru-RU" sz="2000" b="0" i="1" u="none" strike="noStrike" kern="1200" cap="none" spc="-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занятия</a:t>
            </a:r>
            <a:r>
              <a:rPr kumimoji="0" lang="ru-RU" sz="2000" b="0" i="1" u="none" strike="noStrike" kern="1200" cap="none" spc="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 </a:t>
            </a:r>
            <a:r>
              <a:rPr kumimoji="0" lang="ru-RU" sz="2000" b="0" i="1" u="none" strike="noStrike" kern="1200" cap="none" spc="-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в режиме</a:t>
            </a:r>
            <a:r>
              <a:rPr kumimoji="0" lang="ru-RU" sz="2000" b="0" i="1" u="none" strike="noStrike" kern="1200" cap="none" spc="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 </a:t>
            </a:r>
            <a:r>
              <a:rPr kumimoji="0" lang="ru-RU" sz="2000" b="0" i="1" u="none" strike="noStrike" kern="1200" cap="none" spc="-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технологии </a:t>
            </a:r>
            <a:r>
              <a:rPr kumimoji="0" lang="ru-RU" sz="2000" b="0" i="1" u="none" strike="noStrike" kern="1200" cap="none" spc="-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 учителя-мастера;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/>
              <a:ea typeface="+mn-ea"/>
              <a:cs typeface="Cambria"/>
            </a:endParaRPr>
          </a:p>
          <a:p>
            <a:pPr marL="305435" marR="1494155" lvl="0" indent="-293370" algn="ju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1" u="none" strike="noStrike" kern="1200" cap="none" spc="-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-мастер выполняет </a:t>
            </a:r>
            <a:r>
              <a:rPr kumimoji="0" lang="ru-RU" sz="2000" b="0" i="1" u="none" strike="noStrike" kern="1200" cap="none" spc="-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роль </a:t>
            </a:r>
            <a:r>
              <a:rPr kumimoji="0" lang="ru-RU" sz="2000" b="0" i="1" u="none" strike="noStrike" kern="1200" cap="none" spc="-1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консультанта, </a:t>
            </a:r>
            <a:r>
              <a:rPr kumimoji="0" lang="ru-RU" sz="2000" b="0" i="1" u="none" strike="noStrike" kern="1200" cap="none" spc="-60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 </a:t>
            </a:r>
            <a:r>
              <a:rPr kumimoji="0" lang="ru-RU" sz="2000" b="0" i="1" u="none" strike="noStrike" kern="1200" cap="none" spc="-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организует </a:t>
            </a:r>
            <a:r>
              <a:rPr kumimoji="0" lang="ru-RU" sz="2000" b="0" i="1" u="none" strike="noStrike" kern="1200" cap="none" spc="-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самостоятельную </a:t>
            </a:r>
            <a:r>
              <a:rPr kumimoji="0" lang="ru-RU" sz="2000" b="0" i="1" u="none" strike="noStrike" kern="1200" cap="none" spc="-15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работу </a:t>
            </a:r>
            <a:r>
              <a:rPr kumimoji="0" lang="ru-RU" sz="2000" b="0" i="1" u="none" strike="noStrike" kern="1200" cap="none" spc="-1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слушателей</a:t>
            </a:r>
            <a:r>
              <a:rPr kumimoji="0" lang="ru-RU" sz="2000" b="0" i="1" u="none" strike="noStrike" kern="1200" cap="none" spc="1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 </a:t>
            </a:r>
            <a:r>
              <a:rPr kumimoji="0" lang="ru-RU" sz="2000" b="0" i="1" u="none" strike="noStrike" kern="1200" cap="none" spc="-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и управляет</a:t>
            </a:r>
            <a:r>
              <a:rPr kumimoji="0" lang="ru-RU" sz="2000" b="0" i="1" u="none" strike="noStrike" kern="1200" cap="none" spc="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 </a:t>
            </a:r>
            <a:r>
              <a:rPr kumimoji="0" lang="ru-RU" sz="2000" b="0" i="1" u="none" strike="noStrike" kern="1200" cap="none" spc="-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ею;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/>
              <a:ea typeface="+mn-ea"/>
              <a:cs typeface="Cambria"/>
            </a:endParaRPr>
          </a:p>
          <a:p>
            <a:pPr marL="305435" marR="532130" lvl="0" indent="-293370" algn="ju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1" u="none" strike="noStrike" kern="1200" cap="none" spc="-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-мастер совместно </a:t>
            </a:r>
            <a:r>
              <a:rPr kumimoji="0" lang="ru-RU" sz="2000" b="0" i="1" u="none" strike="noStrike" kern="1200" cap="none" spc="-2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со </a:t>
            </a:r>
            <a:r>
              <a:rPr kumimoji="0" lang="ru-RU" sz="2000" b="0" i="1" u="none" strike="noStrike" kern="1200" cap="none" spc="-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слушателями </a:t>
            </a:r>
            <a:r>
              <a:rPr kumimoji="0" lang="ru-RU" sz="2000" b="0" i="1" u="none" strike="noStrike" kern="1200" cap="none" spc="-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проводит </a:t>
            </a:r>
            <a:r>
              <a:rPr kumimoji="0" lang="ru-RU" sz="2000" b="0" i="1" u="none" strike="noStrike" kern="1200" cap="none" spc="-60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 </a:t>
            </a:r>
            <a:r>
              <a:rPr kumimoji="0" lang="ru-RU" sz="2000" b="0" i="1" u="none" strike="noStrike" kern="1200" cap="none" spc="-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обсуждение</a:t>
            </a:r>
            <a:r>
              <a:rPr kumimoji="0" lang="ru-RU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 </a:t>
            </a:r>
            <a:r>
              <a:rPr kumimoji="0" lang="ru-RU" sz="2000" b="0" i="1" u="none" strike="noStrike" kern="1200" cap="none" spc="-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авторских</a:t>
            </a:r>
            <a:r>
              <a:rPr kumimoji="0" lang="ru-RU" sz="2000" b="0" i="1" u="none" strike="noStrike" kern="1200" cap="none" spc="1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 </a:t>
            </a:r>
            <a:r>
              <a:rPr kumimoji="0" lang="ru-RU" sz="2000" b="0" i="1" u="none" strike="noStrike" kern="1200" cap="none" spc="-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моделей</a:t>
            </a:r>
            <a:r>
              <a:rPr kumimoji="0" lang="ru-RU" sz="2000" b="0" i="1" u="none" strike="noStrike" kern="1200" cap="none" spc="2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 </a:t>
            </a:r>
            <a:r>
              <a:rPr kumimoji="0" lang="ru-RU" sz="2000" b="0" i="1" u="none" strike="noStrike" kern="1200" cap="none" spc="-1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учебного </a:t>
            </a:r>
            <a:r>
              <a:rPr kumimoji="0" lang="ru-RU" sz="2000" b="0" i="1" u="none" strike="noStrike" kern="1200" cap="none" spc="-5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занятия.</a:t>
            </a:r>
          </a:p>
          <a:p>
            <a:pPr marL="305435" marR="0" lvl="0" indent="0" algn="l" defTabSz="914400" rtl="0" eaLnBrk="1" fontAlgn="auto" latinLnBrk="0" hangingPunct="1">
              <a:lnSpc>
                <a:spcPts val="248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1200" cap="none" spc="-5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5. Рефлексия:</a:t>
            </a:r>
          </a:p>
          <a:p>
            <a:pPr marL="305435" marR="0" lvl="0" indent="0" algn="l" defTabSz="914400" rtl="0" eaLnBrk="1" fontAlgn="auto" latinLnBrk="0" hangingPunct="1">
              <a:lnSpc>
                <a:spcPts val="248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1" u="none" strike="noStrike" kern="1200" cap="none" spc="-5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-</a:t>
            </a:r>
            <a:r>
              <a:rPr kumimoji="0" lang="ru-RU" sz="2000" b="0" i="1" u="none" strike="noStrike" kern="1200" cap="none" spc="-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проводится дискуссия по результатам  совместной деятельности мастера и  слушателей.</a:t>
            </a:r>
          </a:p>
          <a:p>
            <a:pPr marL="305435" marR="0" lvl="0" indent="0" algn="l" defTabSz="914400" rtl="0" eaLnBrk="1" fontAlgn="auto" latinLnBrk="0" hangingPunct="1">
              <a:lnSpc>
                <a:spcPts val="248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1" u="none" strike="noStrike" kern="1200" cap="none" spc="-5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/>
              <a:ea typeface="+mn-ea"/>
              <a:cs typeface="Cambria"/>
            </a:endParaRPr>
          </a:p>
          <a:p>
            <a:pPr marL="305435" marR="0" lvl="0" indent="0" algn="l" defTabSz="914400" rtl="0" eaLnBrk="1" fontAlgn="auto" latinLnBrk="0" hangingPunct="1">
              <a:lnSpc>
                <a:spcPts val="248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732174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9"/>
          <a:stretch/>
        </p:blipFill>
        <p:spPr>
          <a:xfrm>
            <a:off x="0" y="-6416"/>
            <a:ext cx="12192000" cy="1396538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61667" y="1818046"/>
            <a:ext cx="116686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15771" y="100731"/>
            <a:ext cx="7679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ГАУ ДПО РЕГИОНАЛЬНЫЙ МЕТОДИЧЕСКИЙ ЦЕНТР </a:t>
            </a:r>
            <a:b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ДОПОЛНИТЕЛЬНОГО ОБРАЗОВАНИЯ  </a:t>
            </a:r>
          </a:p>
          <a:p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РЕСПУБЛИКИ БАШКОРТОСТАН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71" b="89958" l="4343" r="96162">
                        <a14:foregroundMark x1="32424" y1="33404" x2="61414" y2="20190"/>
                        <a14:foregroundMark x1="46566" y1="27378" x2="47576" y2="6554"/>
                        <a14:foregroundMark x1="46869" y1="27273" x2="59394" y2="46406"/>
                        <a14:foregroundMark x1="49394" y1="53066" x2="56667" y2="46617"/>
                        <a14:foregroundMark x1="34242" y1="65328" x2="46061" y2="72516"/>
                        <a14:foregroundMark x1="48384" y1="78541" x2="28182" y2="67230"/>
                        <a14:foregroundMark x1="46970" y1="78858" x2="23131" y2="79598"/>
                        <a14:foregroundMark x1="21111" y1="76321" x2="24646" y2="66068"/>
                        <a14:foregroundMark x1="21717" y1="74313" x2="22626" y2="64693"/>
                        <a14:foregroundMark x1="34545" y1="32981" x2="42323" y2="5603"/>
                        <a14:foregroundMark x1="43939" y1="62474" x2="56768" y2="57188"/>
                        <a14:foregroundMark x1="35859" y1="40803" x2="68788" y2="27273"/>
                        <a14:foregroundMark x1="58788" y1="23467" x2="52727" y2="6448"/>
                        <a14:foregroundMark x1="66061" y1="46089" x2="83333" y2="45243"/>
                        <a14:foregroundMark x1="72121" y1="56660" x2="71313" y2="37949"/>
                        <a14:foregroundMark x1="80202" y1="56237" x2="80404" y2="37209"/>
                        <a14:foregroundMark x1="19293" y1="57400" x2="20303" y2="35518"/>
                        <a14:foregroundMark x1="26667" y1="57928" x2="27071" y2="34778"/>
                        <a14:foregroundMark x1="46364" y1="79810" x2="64545" y2="77273"/>
                        <a14:foregroundMark x1="49697" y1="77273" x2="67778" y2="65433"/>
                        <a14:foregroundMark x1="56061" y1="69239" x2="65556" y2="63319"/>
                        <a14:foregroundMark x1="58384" y1="76004" x2="72626" y2="64799"/>
                        <a14:foregroundMark x1="58788" y1="76216" x2="80303" y2="79810"/>
                        <a14:foregroundMark x1="58384" y1="73784" x2="77677" y2="78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16"/>
            <a:ext cx="1315771" cy="125729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57885" y="1388364"/>
            <a:ext cx="105328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Мастер-класс «Новые формы организации обучения и воспитания </a:t>
            </a:r>
            <a:r>
              <a:rPr lang="ru-RU" sz="24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детей  </a:t>
            </a:r>
            <a:r>
              <a:rPr lang="ru-RU" sz="2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в дополнительном образовании».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81176" y="2251344"/>
            <a:ext cx="10109559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Требования и критерии оценки: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Умение выявить и представить новую форму организации обучения </a:t>
            </a:r>
          </a:p>
          <a:p>
            <a:pPr lvl="0"/>
            <a:r>
              <a:rPr lang="ru-RU" sz="1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и воспитания детей в дополнительном образовании в рамках реализуемой ДОП;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Умение дифференцировать и предъявить новые профессиональные компетенции </a:t>
            </a:r>
            <a:r>
              <a:rPr lang="ru-RU" sz="1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по  </a:t>
            </a:r>
            <a:r>
              <a:rPr lang="ru-RU" sz="1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внедрению новых форм в обучение и воспитание детей по ДОП;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Умение представить педагогически обоснованные и эффективные формы, методы, </a:t>
            </a:r>
            <a:r>
              <a:rPr lang="ru-RU" sz="1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средства  </a:t>
            </a:r>
            <a:r>
              <a:rPr lang="ru-RU" sz="1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и приемы обучения и воспитания детей в рамках ДОП;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Умение вовлечь слушателей мастер-класса в конструктивный диалог и достичь планируемого результата;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Умение целесообразного и обоснованного использования </a:t>
            </a:r>
            <a:r>
              <a:rPr lang="ru-RU" sz="1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информационно-коммуникационных  </a:t>
            </a:r>
            <a:r>
              <a:rPr lang="ru-RU" sz="1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технологий (ИКТ), электронных образовательных и информационных ресурсов;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Умение отрефлексировать и представить эффективные практики методического обеспечения качества </a:t>
            </a:r>
          </a:p>
          <a:p>
            <a:pPr lvl="0"/>
            <a:r>
              <a:rPr lang="ru-RU" sz="1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реализации ДОП;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Умение отрефлексировать и представить эффективные практики методического сопровождения </a:t>
            </a:r>
            <a:r>
              <a:rPr lang="ru-RU" sz="1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профориентации обучающихся при реализации ДОП;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Умение </a:t>
            </a:r>
            <a:r>
              <a:rPr lang="ru-RU" sz="1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отрефлексировать и представить эффективные практики методического </a:t>
            </a:r>
            <a:r>
              <a:rPr lang="ru-RU" sz="1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сопровождения благоприятного </a:t>
            </a:r>
            <a:r>
              <a:rPr lang="ru-RU" sz="1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психологического климата и педагогической поддержки обучающихся, в том числе </a:t>
            </a:r>
            <a:r>
              <a:rPr lang="ru-RU" sz="1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уязвимых </a:t>
            </a:r>
            <a:r>
              <a:rPr lang="ru-RU" sz="1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категорий, при реализации ДОП;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Умение обеспечить целостность и завершённость мастер-класса, оригинальность формы его проведения;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Умение анализировать мастер-класс для установления соответствия содержания, методов и средств </a:t>
            </a:r>
            <a:r>
              <a:rPr lang="ru-RU" sz="1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поставленным </a:t>
            </a:r>
            <a:r>
              <a:rPr lang="ru-RU" sz="1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целям и задачам.</a:t>
            </a:r>
          </a:p>
        </p:txBody>
      </p:sp>
    </p:spTree>
    <p:extLst>
      <p:ext uri="{BB962C8B-B14F-4D97-AF65-F5344CB8AC3E}">
        <p14:creationId xmlns:p14="http://schemas.microsoft.com/office/powerpoint/2010/main" val="2488035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9"/>
          <a:stretch/>
        </p:blipFill>
        <p:spPr>
          <a:xfrm>
            <a:off x="0" y="-6416"/>
            <a:ext cx="12192000" cy="1396538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61667" y="1818046"/>
            <a:ext cx="116686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15771" y="100731"/>
            <a:ext cx="7679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ГАУ ДПО РЕГИОНАЛЬНЫЙ МЕТОДИЧЕСКИЙ ЦЕНТР 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ДОПОЛНИТЕЛЬНОГО ОБРАЗОВАНИЯ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РЕСПУБЛИКИ БАШКОРТОСТАН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71" b="89958" l="4343" r="96162">
                        <a14:foregroundMark x1="32424" y1="33404" x2="61414" y2="20190"/>
                        <a14:foregroundMark x1="46566" y1="27378" x2="47576" y2="6554"/>
                        <a14:foregroundMark x1="46869" y1="27273" x2="59394" y2="46406"/>
                        <a14:foregroundMark x1="49394" y1="53066" x2="56667" y2="46617"/>
                        <a14:foregroundMark x1="34242" y1="65328" x2="46061" y2="72516"/>
                        <a14:foregroundMark x1="48384" y1="78541" x2="28182" y2="67230"/>
                        <a14:foregroundMark x1="46970" y1="78858" x2="23131" y2="79598"/>
                        <a14:foregroundMark x1="21111" y1="76321" x2="24646" y2="66068"/>
                        <a14:foregroundMark x1="21717" y1="74313" x2="22626" y2="64693"/>
                        <a14:foregroundMark x1="34545" y1="32981" x2="42323" y2="5603"/>
                        <a14:foregroundMark x1="43939" y1="62474" x2="56768" y2="57188"/>
                        <a14:foregroundMark x1="35859" y1="40803" x2="68788" y2="27273"/>
                        <a14:foregroundMark x1="58788" y1="23467" x2="52727" y2="6448"/>
                        <a14:foregroundMark x1="66061" y1="46089" x2="83333" y2="45243"/>
                        <a14:foregroundMark x1="72121" y1="56660" x2="71313" y2="37949"/>
                        <a14:foregroundMark x1="80202" y1="56237" x2="80404" y2="37209"/>
                        <a14:foregroundMark x1="19293" y1="57400" x2="20303" y2="35518"/>
                        <a14:foregroundMark x1="26667" y1="57928" x2="27071" y2="34778"/>
                        <a14:foregroundMark x1="46364" y1="79810" x2="64545" y2="77273"/>
                        <a14:foregroundMark x1="49697" y1="77273" x2="67778" y2="65433"/>
                        <a14:foregroundMark x1="56061" y1="69239" x2="65556" y2="63319"/>
                        <a14:foregroundMark x1="58384" y1="76004" x2="72626" y2="64799"/>
                        <a14:foregroundMark x1="58788" y1="76216" x2="80303" y2="79810"/>
                        <a14:foregroundMark x1="58384" y1="73784" x2="77677" y2="78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16"/>
            <a:ext cx="1315771" cy="1257292"/>
          </a:xfrm>
          <a:prstGeom prst="rect">
            <a:avLst/>
          </a:prstGeom>
        </p:spPr>
      </p:pic>
      <p:pic>
        <p:nvPicPr>
          <p:cNvPr id="8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064790" y="1595800"/>
            <a:ext cx="7519157" cy="75058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16943" y="2482174"/>
            <a:ext cx="1161463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5435" marR="58419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-15" normalizeH="0" baseline="0" noProof="0" dirty="0" smtClean="0">
                <a:ln>
                  <a:noFill/>
                </a:ln>
                <a:solidFill>
                  <a:srgbClr val="71A276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 </a:t>
            </a:r>
            <a:r>
              <a:rPr kumimoji="0" lang="ru-RU" sz="2400" b="0" i="0" u="none" strike="noStrike" kern="0" cap="none" spc="-15" normalizeH="0" baseline="0" noProof="0" dirty="0" smtClean="0">
                <a:ln>
                  <a:noFill/>
                </a:ln>
                <a:solidFill>
                  <a:srgbClr val="71A276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⦿ </a:t>
            </a:r>
            <a:r>
              <a:rPr kumimoji="0" lang="ru-RU" sz="2400" b="1" i="1" u="none" strike="noStrike" kern="0" cap="none" spc="-15" normalizeH="0" baseline="0" noProof="0" dirty="0" err="1" smtClean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Презентативность</a:t>
            </a:r>
            <a:r>
              <a:rPr kumimoji="0" lang="ru-RU" sz="2400" b="1" i="1" u="none" strike="noStrike" kern="0" cap="none" spc="-1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.</a:t>
            </a:r>
            <a:r>
              <a:rPr kumimoji="0" lang="ru-RU" sz="2400" b="1" i="1" u="none" strike="noStrike" kern="0" cap="none" spc="-6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 </a:t>
            </a:r>
            <a:endParaRPr kumimoji="0" lang="ru-RU" sz="2400" b="1" i="1" u="none" strike="noStrike" kern="0" cap="none" spc="-65" normalizeH="0" baseline="0" noProof="0" dirty="0" smtClean="0">
              <a:ln>
                <a:noFill/>
              </a:ln>
              <a:solidFill>
                <a:srgbClr val="001F5F"/>
              </a:solidFill>
              <a:effectLst/>
              <a:uLnTx/>
              <a:uFillTx/>
              <a:latin typeface="Cambria"/>
              <a:ea typeface="+mn-ea"/>
              <a:cs typeface="Cambria"/>
            </a:endParaRPr>
          </a:p>
          <a:p>
            <a:pPr marL="305435" marR="58419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-200" normalizeH="0" baseline="0" noProof="0" dirty="0" smtClean="0">
                <a:ln>
                  <a:noFill/>
                </a:ln>
                <a:solidFill>
                  <a:srgbClr val="71A276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  ⦿  </a:t>
            </a: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Э</a:t>
            </a:r>
            <a:r>
              <a:rPr kumimoji="0" lang="ru-RU" sz="2400" b="1" i="1" u="none" strike="noStrike" kern="1200" cap="none" spc="-40" normalizeH="0" baseline="0" noProof="0" dirty="0" smtClean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к</a:t>
            </a:r>
            <a:r>
              <a:rPr kumimoji="0" lang="ru-RU" sz="2400" b="1" i="1" u="none" strike="noStrike" kern="1200" cap="none" spc="-5" normalizeH="0" baseline="0" noProof="0" dirty="0" smtClean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с</a:t>
            </a:r>
            <a:r>
              <a:rPr kumimoji="0" lang="ru-RU" sz="2400" b="1" i="1" u="none" strike="noStrike" kern="1200" cap="none" spc="45" normalizeH="0" baseline="0" noProof="0" dirty="0" smtClean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к</a:t>
            </a: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лю</a:t>
            </a:r>
            <a:r>
              <a:rPr kumimoji="0" lang="ru-RU" sz="2400" b="1" i="1" u="none" strike="noStrike" kern="1200" cap="none" spc="-10" normalizeH="0" baseline="0" noProof="0" dirty="0" smtClean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з</a:t>
            </a:r>
            <a:r>
              <a:rPr kumimoji="0" lang="ru-RU" sz="2400" b="1" i="1" u="none" strike="noStrike" kern="1200" cap="none" spc="-5" normalizeH="0" baseline="0" noProof="0" dirty="0" smtClean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ив</a:t>
            </a:r>
            <a:r>
              <a:rPr kumimoji="0" lang="ru-RU" sz="2400" b="1" i="1" u="none" strike="noStrike" kern="1200" cap="none" spc="-15" normalizeH="0" baseline="0" noProof="0" dirty="0" smtClean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н</a:t>
            </a:r>
            <a:r>
              <a:rPr kumimoji="0" lang="ru-RU" sz="2400" b="1" i="1" u="none" strike="noStrike" kern="1200" cap="none" spc="-5" normalizeH="0" baseline="0" noProof="0" dirty="0" smtClean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ость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.</a:t>
            </a:r>
            <a:r>
              <a:rPr kumimoji="0" lang="ru-RU" sz="2400" b="1" i="1" u="none" strike="noStrike" kern="1200" cap="none" spc="-229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 </a:t>
            </a:r>
            <a:endParaRPr kumimoji="0" lang="ru-RU" sz="2400" b="1" i="1" u="none" strike="noStrike" kern="1200" cap="none" spc="-229" normalizeH="0" baseline="0" noProof="0" dirty="0" smtClean="0">
              <a:ln>
                <a:noFill/>
              </a:ln>
              <a:solidFill>
                <a:srgbClr val="001F5F"/>
              </a:solidFill>
              <a:effectLst/>
              <a:uLnTx/>
              <a:uFillTx/>
              <a:latin typeface="Cambria"/>
              <a:ea typeface="+mn-ea"/>
              <a:cs typeface="Cambria"/>
            </a:endParaRPr>
          </a:p>
          <a:p>
            <a:pPr marL="305435" marR="58419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-20" normalizeH="0" baseline="0" noProof="0" dirty="0" smtClean="0">
                <a:ln>
                  <a:noFill/>
                </a:ln>
                <a:solidFill>
                  <a:srgbClr val="71A276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 ⦿ </a:t>
            </a:r>
            <a:r>
              <a:rPr kumimoji="0" lang="ru-RU" sz="2400" b="1" i="1" u="none" strike="noStrike" kern="1200" cap="none" spc="-20" normalizeH="0" baseline="0" noProof="0" dirty="0" smtClean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Прогрессивность</a:t>
            </a:r>
            <a:r>
              <a:rPr kumimoji="0" lang="ru-RU" sz="2400" b="1" i="1" u="none" strike="noStrike" kern="1200" cap="none" spc="-20" normalizeH="0" baseline="0" noProof="0" dirty="0">
                <a:ln>
                  <a:noFill/>
                </a:ln>
                <a:solidFill>
                  <a:srgbClr val="1C1C11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.</a:t>
            </a:r>
            <a:r>
              <a:rPr kumimoji="0" lang="ru-RU" sz="2400" b="1" i="1" u="none" strike="noStrike" kern="1200" cap="none" spc="-240" normalizeH="0" baseline="0" noProof="0" dirty="0">
                <a:ln>
                  <a:noFill/>
                </a:ln>
                <a:solidFill>
                  <a:srgbClr val="1C1C11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 </a:t>
            </a:r>
            <a:endParaRPr kumimoji="0" lang="ru-RU" sz="2400" b="1" i="1" u="none" strike="noStrike" kern="1200" cap="none" spc="-240" normalizeH="0" baseline="0" noProof="0" dirty="0" smtClean="0">
              <a:ln>
                <a:noFill/>
              </a:ln>
              <a:solidFill>
                <a:srgbClr val="1C1C11"/>
              </a:solidFill>
              <a:effectLst/>
              <a:uLnTx/>
              <a:uFillTx/>
              <a:latin typeface="Cambria"/>
              <a:ea typeface="+mn-ea"/>
              <a:cs typeface="Cambria"/>
            </a:endParaRPr>
          </a:p>
          <a:p>
            <a:pPr marL="305435" marR="58419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 ⦿ </a:t>
            </a:r>
            <a:r>
              <a:rPr kumimoji="0" lang="ru-RU" sz="2400" b="1" i="1" u="none" strike="noStrike" kern="1200" cap="none" spc="-5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Мотивированность</a:t>
            </a:r>
            <a:r>
              <a:rPr kumimoji="0" lang="ru-RU" sz="2400" b="0" i="0" u="none" strike="noStrike" kern="1200" cap="none" spc="-5" normalizeH="0" baseline="0" noProof="0" dirty="0">
                <a:ln>
                  <a:noFill/>
                </a:ln>
                <a:solidFill>
                  <a:srgbClr val="1C1C11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. </a:t>
            </a:r>
            <a:endParaRPr kumimoji="0" lang="ru-RU" sz="2400" b="0" i="0" u="none" strike="noStrike" kern="1200" cap="none" spc="-5" normalizeH="0" baseline="0" noProof="0" dirty="0" smtClean="0">
              <a:ln>
                <a:noFill/>
              </a:ln>
              <a:solidFill>
                <a:srgbClr val="1C1C11"/>
              </a:solidFill>
              <a:effectLst/>
              <a:uLnTx/>
              <a:uFillTx/>
              <a:latin typeface="Cambria"/>
              <a:ea typeface="+mn-ea"/>
              <a:cs typeface="Cambria"/>
            </a:endParaRPr>
          </a:p>
          <a:p>
            <a:pPr marL="305435" marR="58419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 ⦿ </a:t>
            </a:r>
            <a:r>
              <a:rPr kumimoji="0" lang="ru-RU" sz="2400" b="1" i="1" u="none" strike="noStrike" kern="1200" cap="none" spc="-5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Оптимальность</a:t>
            </a:r>
            <a:r>
              <a:rPr kumimoji="0" lang="ru-RU" sz="2400" b="0" i="0" u="none" strike="noStrike" kern="1200" cap="none" spc="-5" normalizeH="0" baseline="0" noProof="0" dirty="0">
                <a:ln>
                  <a:noFill/>
                </a:ln>
                <a:solidFill>
                  <a:srgbClr val="1C1C11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. </a:t>
            </a:r>
            <a:endParaRPr kumimoji="0" lang="ru-RU" sz="2400" b="0" i="0" u="none" strike="noStrike" kern="1200" cap="none" spc="-5" normalizeH="0" baseline="0" noProof="0" dirty="0" smtClean="0">
              <a:ln>
                <a:noFill/>
              </a:ln>
              <a:solidFill>
                <a:srgbClr val="1C1C11"/>
              </a:solidFill>
              <a:effectLst/>
              <a:uLnTx/>
              <a:uFillTx/>
              <a:latin typeface="Cambria"/>
              <a:ea typeface="+mn-ea"/>
              <a:cs typeface="Cambria"/>
            </a:endParaRPr>
          </a:p>
          <a:p>
            <a:pPr marL="305435" marR="58419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 ⦿ </a:t>
            </a:r>
            <a:r>
              <a:rPr kumimoji="0" lang="ru-RU" sz="2400" b="1" i="1" u="none" strike="noStrike" kern="1200" cap="none" spc="-5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Эффективность</a:t>
            </a:r>
            <a:r>
              <a:rPr kumimoji="0" lang="ru-RU" sz="2400" b="1" i="1" u="none" strike="noStrike" kern="1200" cap="none" spc="-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.</a:t>
            </a:r>
            <a:r>
              <a:rPr kumimoji="0" lang="ru-RU" sz="2400" b="0" i="0" u="none" strike="noStrike" kern="1200" cap="none" spc="-5" normalizeH="0" baseline="0" noProof="0" dirty="0">
                <a:ln>
                  <a:noFill/>
                </a:ln>
                <a:solidFill>
                  <a:srgbClr val="1C1C11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 </a:t>
            </a:r>
            <a:endParaRPr kumimoji="0" lang="ru-RU" sz="2400" b="0" i="0" u="none" strike="noStrike" kern="1200" cap="none" spc="-5" normalizeH="0" baseline="0" noProof="0" dirty="0" smtClean="0">
              <a:ln>
                <a:noFill/>
              </a:ln>
              <a:solidFill>
                <a:srgbClr val="1C1C11"/>
              </a:solidFill>
              <a:effectLst/>
              <a:uLnTx/>
              <a:uFillTx/>
              <a:latin typeface="Cambria"/>
              <a:ea typeface="+mn-ea"/>
              <a:cs typeface="Cambria"/>
            </a:endParaRPr>
          </a:p>
          <a:p>
            <a:pPr marL="305435" marR="58419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 ⦿ </a:t>
            </a:r>
            <a:r>
              <a:rPr kumimoji="0" lang="ru-RU" sz="2400" b="1" i="1" u="none" strike="noStrike" kern="0" cap="none" spc="-240" normalizeH="0" baseline="0" noProof="0" dirty="0" smtClean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Т</a:t>
            </a:r>
            <a:r>
              <a:rPr kumimoji="0" lang="ru-RU" sz="2400" b="1" i="1" u="none" strike="noStrike" kern="0" cap="none" spc="-20" normalizeH="0" baseline="0" noProof="0" dirty="0" smtClean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е</a:t>
            </a:r>
            <a:r>
              <a:rPr kumimoji="0" lang="ru-RU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хнологичность</a:t>
            </a: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.</a:t>
            </a:r>
            <a:endParaRPr kumimoji="0" lang="ru-RU" sz="2400" b="0" i="0" u="none" strike="noStrike" kern="1200" cap="none" spc="-5" normalizeH="0" baseline="0" noProof="0" dirty="0">
              <a:ln>
                <a:noFill/>
              </a:ln>
              <a:solidFill>
                <a:srgbClr val="1C1C11"/>
              </a:solidFill>
              <a:effectLst/>
              <a:uLnTx/>
              <a:uFillTx/>
              <a:latin typeface="Cambria"/>
              <a:ea typeface="+mn-ea"/>
              <a:cs typeface="Cambria"/>
            </a:endParaRPr>
          </a:p>
          <a:p>
            <a:pPr marL="305435" marR="58419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 ⦿ </a:t>
            </a:r>
            <a:r>
              <a:rPr kumimoji="0" lang="ru-RU" sz="2400" b="1" i="1" u="none" strike="noStrike" kern="1200" cap="none" spc="-10" normalizeH="0" baseline="0" noProof="0" dirty="0" smtClean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Артистичность.</a:t>
            </a:r>
          </a:p>
          <a:p>
            <a:pPr marL="305435" marR="58419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 ⦿ </a:t>
            </a:r>
            <a:r>
              <a:rPr kumimoji="0" lang="ru-RU" sz="2400" b="1" i="1" u="none" strike="noStrike" kern="1200" cap="none" spc="-10" normalizeH="0" baseline="0" noProof="0" dirty="0" smtClean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Педагогическое мастерство</a:t>
            </a:r>
          </a:p>
          <a:p>
            <a:pPr marL="305435" marR="58419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 ⦿ </a:t>
            </a:r>
            <a:r>
              <a:rPr kumimoji="0" lang="ru-RU" sz="2400" b="1" i="1" u="none" strike="noStrike" kern="1200" cap="none" spc="-10" normalizeH="0" baseline="0" noProof="0" dirty="0" smtClean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Методическая грамотность</a:t>
            </a:r>
          </a:p>
          <a:p>
            <a:pPr marL="305435" marR="58419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 ⦿ </a:t>
            </a:r>
            <a:r>
              <a:rPr kumimoji="0" lang="ru-RU" sz="2400" b="1" i="1" u="none" strike="noStrike" kern="1200" cap="none" spc="-5" normalizeH="0" baseline="0" noProof="0" dirty="0" smtClean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Общая</a:t>
            </a:r>
            <a:r>
              <a:rPr kumimoji="0" lang="ru-RU" sz="2400" b="1" i="1" u="none" strike="noStrike" kern="1200" cap="none" spc="-15" normalizeH="0" baseline="0" noProof="0" dirty="0" smtClean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 </a:t>
            </a:r>
            <a:r>
              <a:rPr kumimoji="0" lang="ru-RU" sz="2400" b="1" i="1" u="none" strike="noStrike" kern="1200" cap="none" spc="-35" normalizeH="0" baseline="0" noProof="0" dirty="0" smtClean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культура.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Cambria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/>
          <a:srcRect l="18367" t="14773" r="12499" b="11418"/>
          <a:stretch/>
        </p:blipFill>
        <p:spPr>
          <a:xfrm>
            <a:off x="6176514" y="2615302"/>
            <a:ext cx="2881222" cy="230710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39937" y="4190735"/>
            <a:ext cx="2936711" cy="220253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68349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9"/>
          <a:stretch/>
        </p:blipFill>
        <p:spPr>
          <a:xfrm>
            <a:off x="0" y="-6416"/>
            <a:ext cx="12192000" cy="1396538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61667" y="1818046"/>
            <a:ext cx="116686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15771" y="100731"/>
            <a:ext cx="7679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ГАУ ДПО РЕГИОНАЛЬНЫЙ МЕТОДИЧЕСКИЙ ЦЕНТР </a:t>
            </a:r>
            <a:b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ДОПОЛНИТЕЛЬНОГО ОБРАЗОВАНИЯ  </a:t>
            </a:r>
          </a:p>
          <a:p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РЕСПУБЛИКИ БАШКОРТОСТАН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71" b="89958" l="4343" r="96162">
                        <a14:foregroundMark x1="32424" y1="33404" x2="61414" y2="20190"/>
                        <a14:foregroundMark x1="46566" y1="27378" x2="47576" y2="6554"/>
                        <a14:foregroundMark x1="46869" y1="27273" x2="59394" y2="46406"/>
                        <a14:foregroundMark x1="49394" y1="53066" x2="56667" y2="46617"/>
                        <a14:foregroundMark x1="34242" y1="65328" x2="46061" y2="72516"/>
                        <a14:foregroundMark x1="48384" y1="78541" x2="28182" y2="67230"/>
                        <a14:foregroundMark x1="46970" y1="78858" x2="23131" y2="79598"/>
                        <a14:foregroundMark x1="21111" y1="76321" x2="24646" y2="66068"/>
                        <a14:foregroundMark x1="21717" y1="74313" x2="22626" y2="64693"/>
                        <a14:foregroundMark x1="34545" y1="32981" x2="42323" y2="5603"/>
                        <a14:foregroundMark x1="43939" y1="62474" x2="56768" y2="57188"/>
                        <a14:foregroundMark x1="35859" y1="40803" x2="68788" y2="27273"/>
                        <a14:foregroundMark x1="58788" y1="23467" x2="52727" y2="6448"/>
                        <a14:foregroundMark x1="66061" y1="46089" x2="83333" y2="45243"/>
                        <a14:foregroundMark x1="72121" y1="56660" x2="71313" y2="37949"/>
                        <a14:foregroundMark x1="80202" y1="56237" x2="80404" y2="37209"/>
                        <a14:foregroundMark x1="19293" y1="57400" x2="20303" y2="35518"/>
                        <a14:foregroundMark x1="26667" y1="57928" x2="27071" y2="34778"/>
                        <a14:foregroundMark x1="46364" y1="79810" x2="64545" y2="77273"/>
                        <a14:foregroundMark x1="49697" y1="77273" x2="67778" y2="65433"/>
                        <a14:foregroundMark x1="56061" y1="69239" x2="65556" y2="63319"/>
                        <a14:foregroundMark x1="58384" y1="76004" x2="72626" y2="64799"/>
                        <a14:foregroundMark x1="58788" y1="76216" x2="80303" y2="79810"/>
                        <a14:foregroundMark x1="58384" y1="73784" x2="77677" y2="78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16"/>
            <a:ext cx="1315771" cy="125729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589098" y="1318771"/>
            <a:ext cx="2561920" cy="584775"/>
          </a:xfrm>
          <a:prstGeom prst="rect">
            <a:avLst/>
          </a:prstGeom>
          <a:solidFill>
            <a:schemeClr val="accent4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Самоанализ</a:t>
            </a:r>
            <a:endParaRPr lang="ru-RU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/>
          <a:srcRect l="48332" t="13190" r="379" b="23107"/>
          <a:stretch/>
        </p:blipFill>
        <p:spPr>
          <a:xfrm>
            <a:off x="773127" y="1390122"/>
            <a:ext cx="4380292" cy="30602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/>
          <a:srcRect l="24544" t="23582" r="725" b="12794"/>
          <a:stretch/>
        </p:blipFill>
        <p:spPr>
          <a:xfrm>
            <a:off x="5664879" y="1818046"/>
            <a:ext cx="5507905" cy="26376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/>
          <a:srcRect l="24945" t="13421" r="366" b="20109"/>
          <a:stretch/>
        </p:blipFill>
        <p:spPr>
          <a:xfrm>
            <a:off x="3478827" y="4355714"/>
            <a:ext cx="4664510" cy="23351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37237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Горизонтальный свиток 2"/>
          <p:cNvSpPr/>
          <p:nvPr/>
        </p:nvSpPr>
        <p:spPr>
          <a:xfrm>
            <a:off x="602056" y="1731282"/>
            <a:ext cx="2863970" cy="1033272"/>
          </a:xfrm>
          <a:prstGeom prst="horizontalScroll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9"/>
          <a:stretch/>
        </p:blipFill>
        <p:spPr>
          <a:xfrm>
            <a:off x="0" y="-6416"/>
            <a:ext cx="12192000" cy="1396538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61667" y="1818046"/>
            <a:ext cx="116686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64732" y="40541"/>
            <a:ext cx="76792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ГАУ ДПО РЕГИОНАЛЬНЫЙ </a:t>
            </a:r>
            <a:r>
              <a:rPr lang="ru-RU" dirty="0" smtClean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МЕТОДИЧЕСКИЙ </a:t>
            </a:r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ЦЕНТР </a:t>
            </a:r>
            <a:b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ДОПОЛНИТ</a:t>
            </a:r>
          </a:p>
          <a:p>
            <a:r>
              <a:rPr lang="ru-RU" dirty="0" smtClean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ЕЛЬНОГО </a:t>
            </a:r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ОБРАЗОВАНИЯ  </a:t>
            </a:r>
          </a:p>
          <a:p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РЕСПУБЛИКИ БАШКОРТОСТАН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71" b="89958" l="4343" r="96162">
                        <a14:foregroundMark x1="32424" y1="33404" x2="61414" y2="20190"/>
                        <a14:foregroundMark x1="46566" y1="27378" x2="47576" y2="6554"/>
                        <a14:foregroundMark x1="46869" y1="27273" x2="59394" y2="46406"/>
                        <a14:foregroundMark x1="49394" y1="53066" x2="56667" y2="46617"/>
                        <a14:foregroundMark x1="34242" y1="65328" x2="46061" y2="72516"/>
                        <a14:foregroundMark x1="48384" y1="78541" x2="28182" y2="67230"/>
                        <a14:foregroundMark x1="46970" y1="78858" x2="23131" y2="79598"/>
                        <a14:foregroundMark x1="21111" y1="76321" x2="24646" y2="66068"/>
                        <a14:foregroundMark x1="21717" y1="74313" x2="22626" y2="64693"/>
                        <a14:foregroundMark x1="34545" y1="32981" x2="42323" y2="5603"/>
                        <a14:foregroundMark x1="43939" y1="62474" x2="56768" y2="57188"/>
                        <a14:foregroundMark x1="35859" y1="40803" x2="68788" y2="27273"/>
                        <a14:foregroundMark x1="58788" y1="23467" x2="52727" y2="6448"/>
                        <a14:foregroundMark x1="66061" y1="46089" x2="83333" y2="45243"/>
                        <a14:foregroundMark x1="72121" y1="56660" x2="71313" y2="37949"/>
                        <a14:foregroundMark x1="80202" y1="56237" x2="80404" y2="37209"/>
                        <a14:foregroundMark x1="19293" y1="57400" x2="20303" y2="35518"/>
                        <a14:foregroundMark x1="26667" y1="57928" x2="27071" y2="34778"/>
                        <a14:foregroundMark x1="46364" y1="79810" x2="64545" y2="77273"/>
                        <a14:foregroundMark x1="49697" y1="77273" x2="67778" y2="65433"/>
                        <a14:foregroundMark x1="56061" y1="69239" x2="65556" y2="63319"/>
                        <a14:foregroundMark x1="58384" y1="76004" x2="72626" y2="64799"/>
                        <a14:foregroundMark x1="58788" y1="76216" x2="80303" y2="79810"/>
                        <a14:foregroundMark x1="58384" y1="73784" x2="77677" y2="78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16"/>
            <a:ext cx="1315771" cy="125729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97190" y="1725713"/>
            <a:ext cx="26853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ФИНАЛ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176826" y="1398627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18073" y="1270731"/>
            <a:ext cx="7476727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ru-RU" sz="3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Педагогическое </a:t>
            </a:r>
            <a:r>
              <a:rPr lang="ru-RU" sz="32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многоборье</a:t>
            </a:r>
          </a:p>
          <a:p>
            <a:pPr lvl="0" algn="ctr"/>
            <a:r>
              <a:rPr lang="ru-RU" sz="32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ru-RU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Решение педагогической ситуации)</a:t>
            </a:r>
          </a:p>
          <a:p>
            <a:pPr lvl="0" algn="ctr"/>
            <a:r>
              <a:rPr lang="ru-RU" sz="1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Критерии оценки конкурсного испытания «Педагогическое многоборье»</a:t>
            </a:r>
          </a:p>
          <a:p>
            <a:pPr lvl="0" algn="ctr"/>
            <a:r>
              <a:rPr lang="ru-RU" sz="1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Решение педагогических задач в тестовом режиме </a:t>
            </a:r>
            <a:endParaRPr lang="ru-RU" sz="1600" b="1" dirty="0" smtClean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endParaRPr lang="ru-RU" sz="1600" b="1" dirty="0" smtClean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ru-RU" sz="5400" b="1" cap="none" spc="0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7885" y="2770533"/>
            <a:ext cx="3588589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уровня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(60 минут подготовка)</a:t>
            </a:r>
          </a:p>
          <a:p>
            <a:pPr algn="ctr"/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arenR"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педагогических задач (тест)</a:t>
            </a:r>
          </a:p>
          <a:p>
            <a:pPr marL="457200" indent="-457200">
              <a:buAutoNum type="arabicParenR"/>
            </a:pP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arenR"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педагогических задач (анализ документов)</a:t>
            </a:r>
          </a:p>
          <a:p>
            <a:pPr marL="457200" indent="-457200">
              <a:buAutoNum type="arabicParenR"/>
            </a:pP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arenR"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педагогической ситуации (видеофрагмент)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713981" y="2990719"/>
            <a:ext cx="7216351" cy="36213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Критерии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12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Владение педагогическими основами расширенного образования детей.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Понимание основных положений, приоритетных задач и блокировок развития расширенного образования.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Психолого-педагогическая обоснованность суждений.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Умение применять алгоритмические ситуации и предлагать методы и решения технологий.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Профессионально- </a:t>
            </a:r>
            <a:r>
              <a:rPr lang="ru-RU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компетентностная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обоснованность суждений решений.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 Умение применять алгоритмические ситуации и предлагать методы и решения технологий.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7. Креативность и оригинальность выводов и предлагаемых решений.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8. Умение принять и соотнести глобальные вызовы, современные и моральные ценности.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9. </a:t>
            </a:r>
            <a:r>
              <a:rPr lang="ru-RU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Практико¬ориентированная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обоснованность решения ситуации.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7344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Горизонтальный свиток 2"/>
          <p:cNvSpPr/>
          <p:nvPr/>
        </p:nvSpPr>
        <p:spPr>
          <a:xfrm>
            <a:off x="602056" y="1731282"/>
            <a:ext cx="2863970" cy="1033272"/>
          </a:xfrm>
          <a:prstGeom prst="horizontalScroll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9"/>
          <a:stretch/>
        </p:blipFill>
        <p:spPr>
          <a:xfrm>
            <a:off x="0" y="-6416"/>
            <a:ext cx="12192000" cy="1396538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61667" y="1818046"/>
            <a:ext cx="116686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64732" y="40541"/>
            <a:ext cx="76792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ГАУ ДПО РЕГИОНАЛЬНЫЙ </a:t>
            </a:r>
            <a:r>
              <a:rPr lang="ru-RU" dirty="0" smtClean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МЕТОДИЧЕСКИЙ </a:t>
            </a:r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ЦЕНТР </a:t>
            </a:r>
            <a:b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ДОПОЛНИТ</a:t>
            </a:r>
          </a:p>
          <a:p>
            <a:r>
              <a:rPr lang="ru-RU" dirty="0" smtClean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ЕЛЬНОГО </a:t>
            </a:r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ОБРАЗОВАНИЯ  </a:t>
            </a:r>
          </a:p>
          <a:p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РЕСПУБЛИКИ БАШКОРТОСТАН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71" b="89958" l="4343" r="96162">
                        <a14:foregroundMark x1="32424" y1="33404" x2="61414" y2="20190"/>
                        <a14:foregroundMark x1="46566" y1="27378" x2="47576" y2="6554"/>
                        <a14:foregroundMark x1="46869" y1="27273" x2="59394" y2="46406"/>
                        <a14:foregroundMark x1="49394" y1="53066" x2="56667" y2="46617"/>
                        <a14:foregroundMark x1="34242" y1="65328" x2="46061" y2="72516"/>
                        <a14:foregroundMark x1="48384" y1="78541" x2="28182" y2="67230"/>
                        <a14:foregroundMark x1="46970" y1="78858" x2="23131" y2="79598"/>
                        <a14:foregroundMark x1="21111" y1="76321" x2="24646" y2="66068"/>
                        <a14:foregroundMark x1="21717" y1="74313" x2="22626" y2="64693"/>
                        <a14:foregroundMark x1="34545" y1="32981" x2="42323" y2="5603"/>
                        <a14:foregroundMark x1="43939" y1="62474" x2="56768" y2="57188"/>
                        <a14:foregroundMark x1="35859" y1="40803" x2="68788" y2="27273"/>
                        <a14:foregroundMark x1="58788" y1="23467" x2="52727" y2="6448"/>
                        <a14:foregroundMark x1="66061" y1="46089" x2="83333" y2="45243"/>
                        <a14:foregroundMark x1="72121" y1="56660" x2="71313" y2="37949"/>
                        <a14:foregroundMark x1="80202" y1="56237" x2="80404" y2="37209"/>
                        <a14:foregroundMark x1="19293" y1="57400" x2="20303" y2="35518"/>
                        <a14:foregroundMark x1="26667" y1="57928" x2="27071" y2="34778"/>
                        <a14:foregroundMark x1="46364" y1="79810" x2="64545" y2="77273"/>
                        <a14:foregroundMark x1="49697" y1="77273" x2="67778" y2="65433"/>
                        <a14:foregroundMark x1="56061" y1="69239" x2="65556" y2="63319"/>
                        <a14:foregroundMark x1="58384" y1="76004" x2="72626" y2="64799"/>
                        <a14:foregroundMark x1="58788" y1="76216" x2="80303" y2="79810"/>
                        <a14:foregroundMark x1="58384" y1="73784" x2="77677" y2="78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16"/>
            <a:ext cx="1315771" cy="125729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97190" y="1725713"/>
            <a:ext cx="26853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ФИНАЛ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176826" y="1398627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18073" y="1270731"/>
            <a:ext cx="7476727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ru-RU" sz="3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Педагогическое </a:t>
            </a:r>
            <a:r>
              <a:rPr lang="ru-RU" sz="32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многоборье</a:t>
            </a:r>
          </a:p>
          <a:p>
            <a:pPr lvl="0" algn="ctr"/>
            <a:r>
              <a:rPr lang="ru-RU" sz="32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ru-RU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Решение педагогической ситуации)</a:t>
            </a:r>
          </a:p>
          <a:p>
            <a:pPr lvl="0" algn="ctr"/>
            <a:r>
              <a:rPr lang="ru-RU" sz="1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Критерии оценки конкурсного испытания «Педагогическое многоборье»</a:t>
            </a:r>
          </a:p>
          <a:p>
            <a:pPr lvl="0" algn="ctr"/>
            <a:r>
              <a:rPr lang="ru-RU" sz="1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Решение педагогических задач в тестовом режиме </a:t>
            </a:r>
            <a:endParaRPr lang="ru-RU" sz="1600" b="1" dirty="0" smtClean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endParaRPr lang="ru-RU" sz="1600" b="1" dirty="0" smtClean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ru-RU" sz="5400" b="1" cap="none" spc="0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9860" y="2782177"/>
            <a:ext cx="3588589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уровня</a:t>
            </a:r>
          </a:p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(60 минут подготовка)</a:t>
            </a:r>
          </a:p>
          <a:p>
            <a:pPr algn="ctr"/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arenR"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педагогических задач (тест)</a:t>
            </a:r>
          </a:p>
          <a:p>
            <a:pPr marL="457200" indent="-457200">
              <a:buAutoNum type="arabicParenR"/>
            </a:pP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arenR"/>
            </a:pPr>
            <a:r>
              <a:rPr lang="ru-RU" sz="2000" b="1" dirty="0" smtClean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педагогических задач (анализ документов)</a:t>
            </a:r>
          </a:p>
          <a:p>
            <a:pPr marL="457200" indent="-457200">
              <a:buAutoNum type="arabicParenR"/>
            </a:pPr>
            <a:endParaRPr lang="ru-RU" sz="2000" b="1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arenR"/>
            </a:pPr>
            <a:r>
              <a:rPr lang="ru-RU" sz="2000" b="1" dirty="0" smtClean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педагогической ситуации (видеофрагмент)</a:t>
            </a:r>
            <a:endParaRPr lang="ru-RU" sz="2000" b="1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30496" y="3294392"/>
            <a:ext cx="7216351" cy="3350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Решение конкурсных педагогических задач в форме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кратких тестовых заданий: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самом начале 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занятия, обучающийся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заявляет вам: «Я не думаю, что вы, как педагог, сможете нас чему-то научить». Ваша реакция: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А)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Твое дело – учиться, а не учить педагога</a:t>
            </a:r>
            <a:endParaRPr lang="ru-RU" sz="1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Б)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Таких, как ты, я, конечно, ничему не смогу научить</a:t>
            </a:r>
            <a:endParaRPr lang="ru-RU" sz="1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В)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Может быть, тебе лучше перейти в другую группу или учиться у другого педагога?</a:t>
            </a:r>
            <a:endParaRPr lang="ru-RU" sz="1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Г)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Мне интересно знать, почему ты так думаешь. Давай поговорим об этом подробнее, например после занятия или когда другие ребята будут заняты 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заданием</a:t>
            </a:r>
            <a:endParaRPr lang="ru-RU" sz="24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Выбрать 1 верный вариант, выполняется за компьютером,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оценивается автоматически</a:t>
            </a:r>
            <a:endParaRPr lang="ru-RU" sz="16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2587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9"/>
          <a:stretch/>
        </p:blipFill>
        <p:spPr>
          <a:xfrm>
            <a:off x="0" y="-6416"/>
            <a:ext cx="12192000" cy="1396538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61667" y="1497269"/>
            <a:ext cx="11668665" cy="8613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50"/>
              </a:lnSpc>
              <a:spcBef>
                <a:spcPts val="900"/>
              </a:spcBef>
              <a:spcAft>
                <a:spcPts val="0"/>
              </a:spcAft>
            </a:pP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Программа мероприятий Регионального финального этапа (очного) Всероссийского конкурса профессионального мастерства работников сферы дополнительного образования </a:t>
            </a:r>
            <a:endParaRPr lang="ru-RU" sz="2000" b="1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Республики Башкортостан «Сердце отдаю детям» - </a:t>
            </a: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2023г.</a:t>
            </a:r>
            <a:endParaRPr lang="ru-RU" sz="16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15771" y="100731"/>
            <a:ext cx="7679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ГАУ ДПО РЕГИОНАЛЬНЫЙ МЕТОДИЧЕСКИЙ ЦЕНТР </a:t>
            </a:r>
            <a:b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ДОПОЛНИТЕЛЬНОГО ОБРАЗОВАНИЯ  </a:t>
            </a:r>
          </a:p>
          <a:p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РЕСПУБЛИКИ БАШКОРТОСТАН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71" b="89958" l="4343" r="96162">
                        <a14:foregroundMark x1="32424" y1="33404" x2="61414" y2="20190"/>
                        <a14:foregroundMark x1="46566" y1="27378" x2="47576" y2="6554"/>
                        <a14:foregroundMark x1="46869" y1="27273" x2="59394" y2="46406"/>
                        <a14:foregroundMark x1="49394" y1="53066" x2="56667" y2="46617"/>
                        <a14:foregroundMark x1="34242" y1="65328" x2="46061" y2="72516"/>
                        <a14:foregroundMark x1="48384" y1="78541" x2="28182" y2="67230"/>
                        <a14:foregroundMark x1="46970" y1="78858" x2="23131" y2="79598"/>
                        <a14:foregroundMark x1="21111" y1="76321" x2="24646" y2="66068"/>
                        <a14:foregroundMark x1="21717" y1="74313" x2="22626" y2="64693"/>
                        <a14:foregroundMark x1="34545" y1="32981" x2="42323" y2="5603"/>
                        <a14:foregroundMark x1="43939" y1="62474" x2="56768" y2="57188"/>
                        <a14:foregroundMark x1="35859" y1="40803" x2="68788" y2="27273"/>
                        <a14:foregroundMark x1="58788" y1="23467" x2="52727" y2="6448"/>
                        <a14:foregroundMark x1="66061" y1="46089" x2="83333" y2="45243"/>
                        <a14:foregroundMark x1="72121" y1="56660" x2="71313" y2="37949"/>
                        <a14:foregroundMark x1="80202" y1="56237" x2="80404" y2="37209"/>
                        <a14:foregroundMark x1="19293" y1="57400" x2="20303" y2="35518"/>
                        <a14:foregroundMark x1="26667" y1="57928" x2="27071" y2="34778"/>
                        <a14:foregroundMark x1="46364" y1="79810" x2="64545" y2="77273"/>
                        <a14:foregroundMark x1="49697" y1="77273" x2="67778" y2="65433"/>
                        <a14:foregroundMark x1="56061" y1="69239" x2="65556" y2="63319"/>
                        <a14:foregroundMark x1="58384" y1="76004" x2="72626" y2="64799"/>
                        <a14:foregroundMark x1="58788" y1="76216" x2="80303" y2="79810"/>
                        <a14:foregroundMark x1="58384" y1="73784" x2="77677" y2="78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16"/>
            <a:ext cx="1315771" cy="125729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2714309"/>
            <a:ext cx="1161115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24(26) </a:t>
            </a:r>
            <a:r>
              <a:rPr lang="ru-RU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апреля  2023г</a:t>
            </a:r>
            <a:r>
              <a:rPr lang="ru-RU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.–</a:t>
            </a:r>
            <a:r>
              <a:rPr lang="ru-RU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Открытие </a:t>
            </a:r>
            <a:r>
              <a:rPr lang="ru-RU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очного этапа; групповое импровизационное </a:t>
            </a:r>
            <a:r>
              <a:rPr lang="ru-RU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задание</a:t>
            </a:r>
          </a:p>
          <a:p>
            <a:pPr lvl="0" algn="ctr"/>
            <a:r>
              <a:rPr lang="ru-RU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ru-RU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ГАУ ДПО ИРО </a:t>
            </a:r>
            <a:r>
              <a:rPr lang="ru-RU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РБ:</a:t>
            </a:r>
            <a:r>
              <a:rPr lang="ru-RU" sz="1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г. Уфа, ул. </a:t>
            </a:r>
            <a:r>
              <a:rPr lang="ru-RU" sz="1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Мингажева</a:t>
            </a:r>
            <a:r>
              <a:rPr lang="ru-RU" sz="1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120</a:t>
            </a:r>
            <a:r>
              <a:rPr lang="ru-RU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ru-RU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ru-RU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25(27) </a:t>
            </a:r>
            <a:r>
              <a:rPr lang="ru-RU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апреля 2023г. </a:t>
            </a:r>
            <a:r>
              <a:rPr lang="ru-RU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ru-RU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Мастер-классы </a:t>
            </a:r>
            <a:r>
              <a:rPr lang="ru-RU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на площадках  ОО ГО г. </a:t>
            </a:r>
            <a:r>
              <a:rPr lang="ru-RU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Уфы:</a:t>
            </a:r>
          </a:p>
          <a:p>
            <a:pPr lvl="0" algn="ctr"/>
            <a:r>
              <a:rPr lang="ru-RU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1)Башкирская </a:t>
            </a:r>
            <a:r>
              <a:rPr lang="ru-RU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гимназия № 2 им Г. Ибрагимова, </a:t>
            </a:r>
            <a:r>
              <a:rPr lang="ru-RU" sz="1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ул. М. </a:t>
            </a:r>
            <a:r>
              <a:rPr lang="ru-RU" sz="1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Гафури</a:t>
            </a:r>
            <a:r>
              <a:rPr lang="ru-RU" sz="1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400" b="1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103а</a:t>
            </a:r>
          </a:p>
          <a:p>
            <a:pPr lvl="0" algn="ctr"/>
            <a:r>
              <a:rPr lang="ru-RU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2)МАОУ </a:t>
            </a:r>
            <a:r>
              <a:rPr lang="ru-RU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Школа №45, </a:t>
            </a:r>
            <a:r>
              <a:rPr lang="ru-RU" sz="1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ул. Пушкина 67</a:t>
            </a:r>
          </a:p>
          <a:p>
            <a:pPr lvl="0" algn="ctr"/>
            <a:r>
              <a:rPr lang="ru-RU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3)Центр </a:t>
            </a:r>
            <a:r>
              <a:rPr lang="ru-RU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Образования №35, </a:t>
            </a:r>
            <a:r>
              <a:rPr lang="ru-RU" sz="1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ул. М. </a:t>
            </a:r>
            <a:r>
              <a:rPr lang="ru-RU" sz="1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Гафури</a:t>
            </a:r>
            <a:r>
              <a:rPr lang="ru-RU" sz="1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</a:t>
            </a:r>
          </a:p>
          <a:p>
            <a:pPr lvl="0" algn="ctr"/>
            <a:r>
              <a:rPr lang="ru-RU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26(28) </a:t>
            </a:r>
            <a:r>
              <a:rPr lang="ru-RU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апреля 2023г. </a:t>
            </a:r>
            <a:r>
              <a:rPr lang="ru-RU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ru-RU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Финал конкурса</a:t>
            </a:r>
          </a:p>
          <a:p>
            <a:pPr lvl="0" algn="ctr"/>
            <a:r>
              <a:rPr lang="ru-RU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ru-RU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Уфимский городской Дворец детского творчества им. В.М. Комарова</a:t>
            </a:r>
            <a:r>
              <a:rPr lang="ru-RU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ru-RU" sz="1400" b="1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г</a:t>
            </a:r>
            <a:r>
              <a:rPr lang="ru-RU" sz="1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Уфа, ул. М. </a:t>
            </a:r>
            <a:r>
              <a:rPr lang="ru-RU" sz="1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Карима</a:t>
            </a:r>
            <a:r>
              <a:rPr lang="ru-RU" sz="1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69</a:t>
            </a:r>
            <a:r>
              <a:rPr lang="ru-RU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ru-RU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ru-RU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-Закрытие </a:t>
            </a:r>
            <a:r>
              <a:rPr lang="ru-RU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Конкурса (Башкирская государственная филармония им. Х </a:t>
            </a:r>
            <a:r>
              <a:rPr lang="ru-RU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Ахметова: </a:t>
            </a:r>
            <a:r>
              <a:rPr lang="ru-RU" sz="1400" b="1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г. Уфа, ул</a:t>
            </a:r>
            <a:r>
              <a:rPr lang="ru-RU" sz="1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Гоголя </a:t>
            </a:r>
            <a:r>
              <a:rPr lang="ru-RU" sz="1400" b="1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58</a:t>
            </a:r>
            <a:r>
              <a:rPr lang="ru-RU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ru-RU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34296" t="8167" r="36575" b="65564"/>
          <a:stretch/>
        </p:blipFill>
        <p:spPr>
          <a:xfrm>
            <a:off x="1492369" y="5382868"/>
            <a:ext cx="2380891" cy="131226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41" t="48553" r="26061" b="36227"/>
          <a:stretch/>
        </p:blipFill>
        <p:spPr>
          <a:xfrm>
            <a:off x="6952891" y="5401936"/>
            <a:ext cx="4779034" cy="104379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6837871" y="6416140"/>
            <a:ext cx="5194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Общежитие ГАУ ДПО ИРО РБ-55о руб. в сутки</a:t>
            </a:r>
            <a:endParaRPr lang="ru-RU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52369" y="2069638"/>
            <a:ext cx="478280" cy="7095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328250" y="1962763"/>
            <a:ext cx="17039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Возможны изменения по датам !!!</a:t>
            </a:r>
            <a:endParaRPr lang="ru-RU" b="1" u="sng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4145" y="5401936"/>
            <a:ext cx="481626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314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Горизонтальный свиток 2"/>
          <p:cNvSpPr/>
          <p:nvPr/>
        </p:nvSpPr>
        <p:spPr>
          <a:xfrm>
            <a:off x="602056" y="1731282"/>
            <a:ext cx="2863970" cy="1033272"/>
          </a:xfrm>
          <a:prstGeom prst="horizontalScroll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9"/>
          <a:stretch/>
        </p:blipFill>
        <p:spPr>
          <a:xfrm>
            <a:off x="0" y="-6416"/>
            <a:ext cx="12192000" cy="1396538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61667" y="1818046"/>
            <a:ext cx="116686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64732" y="40541"/>
            <a:ext cx="76792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ГАУ ДПО РЕГИОНАЛЬНЫЙ </a:t>
            </a:r>
            <a:r>
              <a:rPr lang="ru-RU" dirty="0" smtClean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МЕТОДИЧЕСКИЙ </a:t>
            </a:r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ЦЕНТР </a:t>
            </a:r>
            <a:b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ДОПОЛНИТ</a:t>
            </a:r>
          </a:p>
          <a:p>
            <a:r>
              <a:rPr lang="ru-RU" dirty="0" smtClean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ЕЛЬНОГО </a:t>
            </a:r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ОБРАЗОВАНИЯ  </a:t>
            </a:r>
          </a:p>
          <a:p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РЕСПУБЛИКИ БАШКОРТОСТАН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71" b="89958" l="4343" r="96162">
                        <a14:foregroundMark x1="32424" y1="33404" x2="61414" y2="20190"/>
                        <a14:foregroundMark x1="46566" y1="27378" x2="47576" y2="6554"/>
                        <a14:foregroundMark x1="46869" y1="27273" x2="59394" y2="46406"/>
                        <a14:foregroundMark x1="49394" y1="53066" x2="56667" y2="46617"/>
                        <a14:foregroundMark x1="34242" y1="65328" x2="46061" y2="72516"/>
                        <a14:foregroundMark x1="48384" y1="78541" x2="28182" y2="67230"/>
                        <a14:foregroundMark x1="46970" y1="78858" x2="23131" y2="79598"/>
                        <a14:foregroundMark x1="21111" y1="76321" x2="24646" y2="66068"/>
                        <a14:foregroundMark x1="21717" y1="74313" x2="22626" y2="64693"/>
                        <a14:foregroundMark x1="34545" y1="32981" x2="42323" y2="5603"/>
                        <a14:foregroundMark x1="43939" y1="62474" x2="56768" y2="57188"/>
                        <a14:foregroundMark x1="35859" y1="40803" x2="68788" y2="27273"/>
                        <a14:foregroundMark x1="58788" y1="23467" x2="52727" y2="6448"/>
                        <a14:foregroundMark x1="66061" y1="46089" x2="83333" y2="45243"/>
                        <a14:foregroundMark x1="72121" y1="56660" x2="71313" y2="37949"/>
                        <a14:foregroundMark x1="80202" y1="56237" x2="80404" y2="37209"/>
                        <a14:foregroundMark x1="19293" y1="57400" x2="20303" y2="35518"/>
                        <a14:foregroundMark x1="26667" y1="57928" x2="27071" y2="34778"/>
                        <a14:foregroundMark x1="46364" y1="79810" x2="64545" y2="77273"/>
                        <a14:foregroundMark x1="49697" y1="77273" x2="67778" y2="65433"/>
                        <a14:foregroundMark x1="56061" y1="69239" x2="65556" y2="63319"/>
                        <a14:foregroundMark x1="58384" y1="76004" x2="72626" y2="64799"/>
                        <a14:foregroundMark x1="58788" y1="76216" x2="80303" y2="79810"/>
                        <a14:foregroundMark x1="58384" y1="73784" x2="77677" y2="78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16"/>
            <a:ext cx="1315771" cy="125729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97190" y="1725713"/>
            <a:ext cx="26853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ФИНАЛ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176826" y="1398627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18073" y="1270731"/>
            <a:ext cx="7476727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ru-RU" sz="3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Педагогическое </a:t>
            </a:r>
            <a:r>
              <a:rPr lang="ru-RU" sz="32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многоборье</a:t>
            </a:r>
          </a:p>
          <a:p>
            <a:pPr lvl="0" algn="ctr"/>
            <a:r>
              <a:rPr lang="ru-RU" sz="32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ru-RU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Решение педагогической ситуации)</a:t>
            </a:r>
          </a:p>
          <a:p>
            <a:pPr lvl="0" algn="ctr"/>
            <a:r>
              <a:rPr lang="ru-RU" sz="1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Критерии оценки конкурсного испытания «Педагогическое многоборье»</a:t>
            </a:r>
          </a:p>
          <a:p>
            <a:pPr lvl="0" algn="ctr"/>
            <a:r>
              <a:rPr lang="ru-RU" sz="1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Решение педагогических задач в тестовом режиме </a:t>
            </a:r>
            <a:endParaRPr lang="ru-RU" sz="1600" b="1" dirty="0" smtClean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endParaRPr lang="ru-RU" sz="1600" b="1" dirty="0" smtClean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ru-RU" sz="5400" b="1" cap="none" spc="0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2056" y="2735807"/>
            <a:ext cx="3588589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уровня</a:t>
            </a:r>
          </a:p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(60 минут подготовка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arenR"/>
            </a:pPr>
            <a:r>
              <a:rPr lang="ru-RU" sz="2000" b="1" dirty="0" smtClean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педагогических задач (тест)</a:t>
            </a:r>
          </a:p>
          <a:p>
            <a:pPr marL="457200" indent="-457200">
              <a:buAutoNum type="arabicParenR"/>
            </a:pP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arenR"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педагогических задач (анализ документов)</a:t>
            </a:r>
          </a:p>
          <a:p>
            <a:pPr marL="457200" indent="-457200">
              <a:buAutoNum type="arabicParenR"/>
            </a:pPr>
            <a:endParaRPr lang="ru-RU" sz="2000" b="1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arenR"/>
            </a:pPr>
            <a:r>
              <a:rPr lang="ru-RU" sz="2000" b="1" dirty="0" smtClean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педагогической ситуации (видеофрагмент)</a:t>
            </a:r>
            <a:endParaRPr lang="ru-RU" sz="2000" b="1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261450" y="2967731"/>
            <a:ext cx="3245212" cy="3627660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Решение конкурсных педагогических задач на основе анализа фрагментов текстов документов, артефактов или книг об образовании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«В самом начале занятия, обучающийся заявляет вам: «Я не думаю, что вы, как педагог, сможете нас чему-то научить». </a:t>
            </a:r>
            <a:endParaRPr lang="ru-RU" sz="1200" i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16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Написать своё решение (не менее 10 предложений).                                   Выполняется за компьютером. </a:t>
            </a:r>
            <a:br>
              <a:rPr 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Оценивается жюри.</a:t>
            </a:r>
            <a:endParaRPr lang="ru-RU" sz="16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506662" y="3301874"/>
            <a:ext cx="4525393" cy="3267882"/>
          </a:xfrm>
          <a:prstGeom prst="rect">
            <a:avLst/>
          </a:prstGeom>
          <a:solidFill>
            <a:srgbClr val="05BC58"/>
          </a:solidFill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Алгоритм анализа педагогической ситуации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Уяснить педагогический смысл  ситуации («Что случилось?»).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Определить  педагогическую проблему: реально существующее или назревающее противоречие в индивидуально-личностном становлении ребенка, к которому ведет </a:t>
            </a: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ситуация.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Определить 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педагогическую задачу.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Определить несколько вариантов решения задачи.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Выбрать 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обосновать оптимальный вариант решения </a:t>
            </a: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задачи.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 Определить 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критерии, по которым можно судить о достигнутых </a:t>
            </a: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результатах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методы оценки </a:t>
            </a: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результата.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7. Реализовать 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продуманный план </a:t>
            </a: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действий.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8. Провести 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рефлексивный анализ результатов решения педагогической </a:t>
            </a: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708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Горизонтальный свиток 2"/>
          <p:cNvSpPr/>
          <p:nvPr/>
        </p:nvSpPr>
        <p:spPr>
          <a:xfrm>
            <a:off x="602056" y="1731282"/>
            <a:ext cx="2863970" cy="1033272"/>
          </a:xfrm>
          <a:prstGeom prst="horizontalScroll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9"/>
          <a:stretch/>
        </p:blipFill>
        <p:spPr>
          <a:xfrm>
            <a:off x="0" y="-6416"/>
            <a:ext cx="12192000" cy="1396538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61667" y="1818046"/>
            <a:ext cx="116686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64732" y="40541"/>
            <a:ext cx="76792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ГАУ ДПО РЕГИОНАЛЬНЫЙ </a:t>
            </a:r>
            <a:r>
              <a:rPr lang="ru-RU" dirty="0" smtClean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МЕТОДИЧЕСКИЙ </a:t>
            </a:r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ЦЕНТР </a:t>
            </a:r>
            <a:b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ДОПОЛНИТ</a:t>
            </a:r>
          </a:p>
          <a:p>
            <a:r>
              <a:rPr lang="ru-RU" dirty="0" smtClean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ЕЛЬНОГО </a:t>
            </a:r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ОБРАЗОВАНИЯ  </a:t>
            </a:r>
          </a:p>
          <a:p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РЕСПУБЛИКИ БАШКОРТОСТАН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71" b="89958" l="4343" r="96162">
                        <a14:foregroundMark x1="32424" y1="33404" x2="61414" y2="20190"/>
                        <a14:foregroundMark x1="46566" y1="27378" x2="47576" y2="6554"/>
                        <a14:foregroundMark x1="46869" y1="27273" x2="59394" y2="46406"/>
                        <a14:foregroundMark x1="49394" y1="53066" x2="56667" y2="46617"/>
                        <a14:foregroundMark x1="34242" y1="65328" x2="46061" y2="72516"/>
                        <a14:foregroundMark x1="48384" y1="78541" x2="28182" y2="67230"/>
                        <a14:foregroundMark x1="46970" y1="78858" x2="23131" y2="79598"/>
                        <a14:foregroundMark x1="21111" y1="76321" x2="24646" y2="66068"/>
                        <a14:foregroundMark x1="21717" y1="74313" x2="22626" y2="64693"/>
                        <a14:foregroundMark x1="34545" y1="32981" x2="42323" y2="5603"/>
                        <a14:foregroundMark x1="43939" y1="62474" x2="56768" y2="57188"/>
                        <a14:foregroundMark x1="35859" y1="40803" x2="68788" y2="27273"/>
                        <a14:foregroundMark x1="58788" y1="23467" x2="52727" y2="6448"/>
                        <a14:foregroundMark x1="66061" y1="46089" x2="83333" y2="45243"/>
                        <a14:foregroundMark x1="72121" y1="56660" x2="71313" y2="37949"/>
                        <a14:foregroundMark x1="80202" y1="56237" x2="80404" y2="37209"/>
                        <a14:foregroundMark x1="19293" y1="57400" x2="20303" y2="35518"/>
                        <a14:foregroundMark x1="26667" y1="57928" x2="27071" y2="34778"/>
                        <a14:foregroundMark x1="46364" y1="79810" x2="64545" y2="77273"/>
                        <a14:foregroundMark x1="49697" y1="77273" x2="67778" y2="65433"/>
                        <a14:foregroundMark x1="56061" y1="69239" x2="65556" y2="63319"/>
                        <a14:foregroundMark x1="58384" y1="76004" x2="72626" y2="64799"/>
                        <a14:foregroundMark x1="58788" y1="76216" x2="80303" y2="79810"/>
                        <a14:foregroundMark x1="58384" y1="73784" x2="77677" y2="78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16"/>
            <a:ext cx="1315771" cy="125729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97190" y="1725713"/>
            <a:ext cx="26853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ФИНАЛ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176826" y="1398627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18073" y="1270731"/>
            <a:ext cx="7476727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ru-RU" sz="3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Педагогическое </a:t>
            </a:r>
            <a:r>
              <a:rPr lang="ru-RU" sz="32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многоборье</a:t>
            </a:r>
          </a:p>
          <a:p>
            <a:pPr lvl="0" algn="ctr"/>
            <a:r>
              <a:rPr lang="ru-RU" sz="32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ru-RU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Решение педагогической ситуации)</a:t>
            </a:r>
          </a:p>
          <a:p>
            <a:pPr lvl="0" algn="ctr"/>
            <a:r>
              <a:rPr lang="ru-RU" sz="1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Критерии оценки конкурсного испытания «Педагогическое многоборье»</a:t>
            </a:r>
          </a:p>
          <a:p>
            <a:pPr lvl="0" algn="ctr"/>
            <a:r>
              <a:rPr lang="ru-RU" sz="1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Решение педагогических задач в тестовом режиме </a:t>
            </a:r>
            <a:endParaRPr lang="ru-RU" sz="1600" b="1" dirty="0" smtClean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endParaRPr lang="ru-RU" sz="1600" b="1" dirty="0" smtClean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ru-RU" sz="5400" b="1" cap="none" spc="0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2056" y="2735807"/>
            <a:ext cx="3588589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уровня</a:t>
            </a:r>
          </a:p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(60 минут подготовка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arenR"/>
            </a:pPr>
            <a:r>
              <a:rPr lang="ru-RU" sz="2000" b="1" dirty="0" smtClean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педагогических задач (тест)</a:t>
            </a:r>
          </a:p>
          <a:p>
            <a:pPr marL="457200" indent="-457200">
              <a:buAutoNum type="arabicParenR"/>
            </a:pP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arenR"/>
            </a:pPr>
            <a:r>
              <a:rPr lang="ru-RU" sz="2000" b="1" dirty="0" smtClean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педагогических задач (анализ документов)</a:t>
            </a:r>
          </a:p>
          <a:p>
            <a:pPr marL="457200" indent="-457200">
              <a:buAutoNum type="arabicParenR"/>
            </a:pPr>
            <a:endParaRPr lang="ru-RU" sz="2000" b="1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arenR"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педагогической ситуации (видеофрагмент)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16345" y="3226522"/>
            <a:ext cx="3046963" cy="3606052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Решение конкурсных педагогической ситуации, представленной в видеофрагменте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16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16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16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Публичное выступление.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более 5 минут</a:t>
            </a:r>
            <a:endParaRPr lang="en-US" sz="16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(т.е. 4:59 </a:t>
            </a:r>
            <a:r>
              <a:rPr lang="en-US" sz="1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max)</a:t>
            </a:r>
            <a:r>
              <a:rPr 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Оценивается жюри.</a:t>
            </a:r>
            <a:endParaRPr lang="ru-RU" sz="16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506662" y="3301874"/>
            <a:ext cx="4525393" cy="3267882"/>
          </a:xfrm>
          <a:prstGeom prst="rect">
            <a:avLst/>
          </a:prstGeom>
          <a:solidFill>
            <a:srgbClr val="05BC58"/>
          </a:solidFill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Алгоритм анализа педагогической ситуации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Уяснить педагогический смысл  ситуации («Что случилось?»).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Определить  педагогическую проблему: реально существующее или назревающее противоречие в индивидуально-личностном становлении ребенка, к которому ведет </a:t>
            </a: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ситуация.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Определить 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педагогическую задачу.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Определить несколько вариантов решения задачи.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Выбрать 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обосновать оптимальный вариант решения </a:t>
            </a: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задачи.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 Определить 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критерии, по которым можно судить о достигнутых </a:t>
            </a: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результатах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методы оценки </a:t>
            </a: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результата.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7. Реализовать 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продуманный план </a:t>
            </a: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действий.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8. Провести 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рефлексивный анализ результатов решения педагогической </a:t>
            </a: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Как вставить видео на сайт? - UM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418" y="4499972"/>
            <a:ext cx="1913117" cy="95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4792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Выноска со стрелкой влево 7"/>
          <p:cNvSpPr/>
          <p:nvPr/>
        </p:nvSpPr>
        <p:spPr>
          <a:xfrm>
            <a:off x="59886" y="2414340"/>
            <a:ext cx="3631223" cy="3416320"/>
          </a:xfrm>
          <a:prstGeom prst="leftArrowCallou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9"/>
          <a:stretch/>
        </p:blipFill>
        <p:spPr>
          <a:xfrm>
            <a:off x="0" y="-6416"/>
            <a:ext cx="12192000" cy="1396538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61667" y="1818046"/>
            <a:ext cx="116686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15771" y="100731"/>
            <a:ext cx="7679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ГАУ ДПО РЕГИОНАЛЬНЫЙ МЕТОДИЧЕСКИЙ ЦЕНТР </a:t>
            </a:r>
            <a:b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ДОПОЛНИТЕЛЬНОГО ОБРАЗОВАНИЯ  </a:t>
            </a:r>
          </a:p>
          <a:p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РЕСПУБЛИКИ БАШКОРТОСТАН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71" b="89958" l="4343" r="96162">
                        <a14:foregroundMark x1="32424" y1="33404" x2="61414" y2="20190"/>
                        <a14:foregroundMark x1="46566" y1="27378" x2="47576" y2="6554"/>
                        <a14:foregroundMark x1="46869" y1="27273" x2="59394" y2="46406"/>
                        <a14:foregroundMark x1="49394" y1="53066" x2="56667" y2="46617"/>
                        <a14:foregroundMark x1="34242" y1="65328" x2="46061" y2="72516"/>
                        <a14:foregroundMark x1="48384" y1="78541" x2="28182" y2="67230"/>
                        <a14:foregroundMark x1="46970" y1="78858" x2="23131" y2="79598"/>
                        <a14:foregroundMark x1="21111" y1="76321" x2="24646" y2="66068"/>
                        <a14:foregroundMark x1="21717" y1="74313" x2="22626" y2="64693"/>
                        <a14:foregroundMark x1="34545" y1="32981" x2="42323" y2="5603"/>
                        <a14:foregroundMark x1="43939" y1="62474" x2="56768" y2="57188"/>
                        <a14:foregroundMark x1="35859" y1="40803" x2="68788" y2="27273"/>
                        <a14:foregroundMark x1="58788" y1="23467" x2="52727" y2="6448"/>
                        <a14:foregroundMark x1="66061" y1="46089" x2="83333" y2="45243"/>
                        <a14:foregroundMark x1="72121" y1="56660" x2="71313" y2="37949"/>
                        <a14:foregroundMark x1="80202" y1="56237" x2="80404" y2="37209"/>
                        <a14:foregroundMark x1="19293" y1="57400" x2="20303" y2="35518"/>
                        <a14:foregroundMark x1="26667" y1="57928" x2="27071" y2="34778"/>
                        <a14:foregroundMark x1="46364" y1="79810" x2="64545" y2="77273"/>
                        <a14:foregroundMark x1="49697" y1="77273" x2="67778" y2="65433"/>
                        <a14:foregroundMark x1="56061" y1="69239" x2="65556" y2="63319"/>
                        <a14:foregroundMark x1="58384" y1="76004" x2="72626" y2="64799"/>
                        <a14:foregroundMark x1="58788" y1="76216" x2="80303" y2="79810"/>
                        <a14:foregroundMark x1="58384" y1="73784" x2="77677" y2="78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16"/>
            <a:ext cx="1315771" cy="125729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047999" y="1497269"/>
            <a:ext cx="78984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«Высшая лига дополнительного образования детей» 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3502497"/>
              </p:ext>
            </p:extLst>
          </p:nvPr>
        </p:nvGraphicFramePr>
        <p:xfrm>
          <a:off x="3782698" y="2719616"/>
          <a:ext cx="7723919" cy="2279599"/>
        </p:xfrm>
        <a:graphic>
          <a:graphicData uri="http://schemas.openxmlformats.org/drawingml/2006/table">
            <a:tbl>
              <a:tblPr/>
              <a:tblGrid>
                <a:gridCol w="2181350">
                  <a:extLst>
                    <a:ext uri="{9D8B030D-6E8A-4147-A177-3AD203B41FA5}">
                      <a16:colId xmlns:a16="http://schemas.microsoft.com/office/drawing/2014/main" val="3445273464"/>
                    </a:ext>
                  </a:extLst>
                </a:gridCol>
                <a:gridCol w="5542569">
                  <a:extLst>
                    <a:ext uri="{9D8B030D-6E8A-4147-A177-3AD203B41FA5}">
                      <a16:colId xmlns:a16="http://schemas.microsoft.com/office/drawing/2014/main" val="561210286"/>
                    </a:ext>
                  </a:extLst>
                </a:gridCol>
              </a:tblGrid>
              <a:tr h="679399">
                <a:tc gridSpan="2">
                  <a:txBody>
                    <a:bodyPr/>
                    <a:lstStyle/>
                    <a:p>
                      <a:pPr marL="2171700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Требования к конкурсному испытанию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«Высшая Лига дополнительного образования детей» - профессиональный диалог с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представителем Министерства образования и науки Республики Башкортостан.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9101530"/>
                  </a:ext>
                </a:extLst>
              </a:tr>
              <a:tr h="858395">
                <a:tc>
                  <a:txBody>
                    <a:bodyPr/>
                    <a:lstStyle/>
                    <a:p>
                      <a:pPr>
                        <a:lnSpc>
                          <a:spcPts val="139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>
                        <a:lnSpc>
                          <a:spcPts val="139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Требования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>
                        <a:lnSpc>
                          <a:spcPts val="139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к условиям выполнения задания</a:t>
                      </a: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Общая продолжительность конкурсного испытания - 60 минут.</a:t>
                      </a:r>
                    </a:p>
                    <a:p>
                      <a:pPr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Тема конкурсного испытания определяется оргкомитетом конкурса и доводится до участников финала конкурса не позднее чем за 10 дней до начала второго тура федерального финального очного этапа Конкурса.</a:t>
                      </a: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5648276"/>
                  </a:ext>
                </a:extLst>
              </a:tr>
              <a:tr h="637532">
                <a:tc>
                  <a:txBody>
                    <a:bodyPr/>
                    <a:lstStyle/>
                    <a:p>
                      <a:pPr>
                        <a:lnSpc>
                          <a:spcPts val="139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>
                        <a:lnSpc>
                          <a:spcPts val="139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Требования 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к выполнению задания</a:t>
                      </a: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Конкурсанты формулируют свои профессиональные взгляды, ценности, позиции в свободной дискуссии, которую ведут представители Министерства образования и науки Республики Башкортостан</a:t>
                      </a: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614930"/>
                  </a:ext>
                </a:extLst>
              </a:tr>
            </a:tbl>
          </a:graphicData>
        </a:graphic>
      </p:graphicFrame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782888" y="284797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Надпись 2"/>
          <p:cNvSpPr txBox="1">
            <a:spLocks noChangeArrowheads="1"/>
          </p:cNvSpPr>
          <p:nvPr/>
        </p:nvSpPr>
        <p:spPr bwMode="auto">
          <a:xfrm>
            <a:off x="3952875" y="6753225"/>
            <a:ext cx="5553075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spAutoFit/>
          </a:bodyPr>
          <a:lstStyle/>
          <a:p>
            <a:pPr algn="ctr">
              <a:lnSpc>
                <a:spcPts val="1100"/>
              </a:lnSpc>
              <a:spcAft>
                <a:spcPts val="0"/>
              </a:spcAft>
            </a:pPr>
            <a:r>
              <a:rPr lang="ru-RU" sz="1200">
                <a:solidFill>
                  <a:srgbClr val="000000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 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908889" y="5286717"/>
            <a:ext cx="7900496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5334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kumimoji="0" lang="ru-RU" altLang="ru-RU" sz="1600" b="0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 Unicode MS" panose="020B0604020202020204" pitchFamily="34" charset="-128"/>
              </a:rPr>
              <a:t>Тема конкурсного испытания определяется Оргкомитетом Конкурса и доводится</a:t>
            </a:r>
          </a:p>
          <a:p>
            <a:pPr marL="0" marR="0" lvl="0" indent="5334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 Unicode MS" panose="020B0604020202020204" pitchFamily="34" charset="-128"/>
              </a:rPr>
              <a:t> до участников финала Конкурса не позднее, чем за 10 дней </a:t>
            </a:r>
          </a:p>
          <a:p>
            <a:pPr marL="0" marR="0" lvl="0" indent="5334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 Unicode MS" panose="020B0604020202020204" pitchFamily="34" charset="-128"/>
              </a:rPr>
              <a:t>до начала второго тура регионального финального (очного) этапа Конкурса.</a:t>
            </a:r>
            <a:endParaRPr kumimoji="0" lang="ru-RU" altLang="ru-RU" sz="1600" b="0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5334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82751" y="2256010"/>
            <a:ext cx="2499947" cy="373999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R="101600" indent="520700" algn="ctr">
              <a:lnSpc>
                <a:spcPct val="150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Конкурсанты </a:t>
            </a:r>
            <a:r>
              <a:rPr lang="ru-RU" sz="1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формулируют </a:t>
            </a:r>
            <a:r>
              <a:rPr lang="ru-RU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свои профессиональные взгляды, ценности, позиции в свободной дискуссии, которую ведет представитель </a:t>
            </a:r>
            <a:r>
              <a:rPr lang="ru-RU" sz="1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Министерства образования и науки РБ</a:t>
            </a:r>
            <a:r>
              <a:rPr lang="ru-RU" sz="16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ru-RU" sz="1600" b="1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8749" y="1874102"/>
            <a:ext cx="573074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638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9"/>
          <a:stretch/>
        </p:blipFill>
        <p:spPr>
          <a:xfrm>
            <a:off x="0" y="-6416"/>
            <a:ext cx="12192000" cy="1396538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61667" y="1818046"/>
            <a:ext cx="116686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15771" y="100731"/>
            <a:ext cx="7679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ГАУ ДПО РЕГИОНАЛЬНЫЙ МЕТОДИЧЕСКИЙ ЦЕНТР </a:t>
            </a:r>
            <a:b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ДОПОЛНИТЕЛЬНОГО ОБРАЗОВАНИЯ  </a:t>
            </a:r>
          </a:p>
          <a:p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РЕСПУБЛИКИ БАШКОРТОСТАН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71" b="89958" l="4343" r="96162">
                        <a14:foregroundMark x1="32424" y1="33404" x2="61414" y2="20190"/>
                        <a14:foregroundMark x1="46566" y1="27378" x2="47576" y2="6554"/>
                        <a14:foregroundMark x1="46869" y1="27273" x2="59394" y2="46406"/>
                        <a14:foregroundMark x1="49394" y1="53066" x2="56667" y2="46617"/>
                        <a14:foregroundMark x1="34242" y1="65328" x2="46061" y2="72516"/>
                        <a14:foregroundMark x1="48384" y1="78541" x2="28182" y2="67230"/>
                        <a14:foregroundMark x1="46970" y1="78858" x2="23131" y2="79598"/>
                        <a14:foregroundMark x1="21111" y1="76321" x2="24646" y2="66068"/>
                        <a14:foregroundMark x1="21717" y1="74313" x2="22626" y2="64693"/>
                        <a14:foregroundMark x1="34545" y1="32981" x2="42323" y2="5603"/>
                        <a14:foregroundMark x1="43939" y1="62474" x2="56768" y2="57188"/>
                        <a14:foregroundMark x1="35859" y1="40803" x2="68788" y2="27273"/>
                        <a14:foregroundMark x1="58788" y1="23467" x2="52727" y2="6448"/>
                        <a14:foregroundMark x1="66061" y1="46089" x2="83333" y2="45243"/>
                        <a14:foregroundMark x1="72121" y1="56660" x2="71313" y2="37949"/>
                        <a14:foregroundMark x1="80202" y1="56237" x2="80404" y2="37209"/>
                        <a14:foregroundMark x1="19293" y1="57400" x2="20303" y2="35518"/>
                        <a14:foregroundMark x1="26667" y1="57928" x2="27071" y2="34778"/>
                        <a14:foregroundMark x1="46364" y1="79810" x2="64545" y2="77273"/>
                        <a14:foregroundMark x1="49697" y1="77273" x2="67778" y2="65433"/>
                        <a14:foregroundMark x1="56061" y1="69239" x2="65556" y2="63319"/>
                        <a14:foregroundMark x1="58384" y1="76004" x2="72626" y2="64799"/>
                        <a14:foregroundMark x1="58788" y1="76216" x2="80303" y2="79810"/>
                        <a14:foregroundMark x1="58384" y1="73784" x2="77677" y2="78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16"/>
            <a:ext cx="1315771" cy="12572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667" y="1349061"/>
            <a:ext cx="7157362" cy="41620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013846" y="6075559"/>
            <a:ext cx="1057353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Ссылка на сайт ФГБУК ВЦХТ: </a:t>
            </a:r>
            <a:r>
              <a:rPr lang="en-US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6"/>
              </a:rPr>
              <a:t>https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6"/>
              </a:rPr>
              <a:t>://</a:t>
            </a:r>
            <a:r>
              <a:rPr lang="en-US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6"/>
              </a:rPr>
              <a:t>vk.com/video-50260207_456244185</a:t>
            </a:r>
            <a:endParaRPr lang="ru-RU" b="1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7"/>
              </a:rPr>
              <a:t>https://</a:t>
            </a:r>
            <a:r>
              <a:rPr lang="en-US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7"/>
              </a:rPr>
              <a:t>www.youtube.com/watch?v=5glU1nf0hLI&amp;list=PL4ckr8Samus87pE-XBXHZT25bCt11nzK5</a:t>
            </a:r>
            <a:endParaRPr lang="ru-RU" b="1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ru-RU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4" t="9560" r="591" b="26541"/>
          <a:stretch/>
        </p:blipFill>
        <p:spPr>
          <a:xfrm>
            <a:off x="4764859" y="2969394"/>
            <a:ext cx="7257909" cy="31061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28506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9"/>
          <a:stretch/>
        </p:blipFill>
        <p:spPr>
          <a:xfrm>
            <a:off x="0" y="-6416"/>
            <a:ext cx="12192000" cy="1396538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61667" y="1818046"/>
            <a:ext cx="116686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15771" y="100731"/>
            <a:ext cx="7679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ГАУ ДПО РЕГИОНАЛЬНЫЙ МЕТОДИЧЕСКИЙ ЦЕНТР </a:t>
            </a:r>
            <a:b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ДОПОЛНИТЕЛЬНОГО ОБРАЗОВАНИЯ  </a:t>
            </a:r>
          </a:p>
          <a:p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РЕСПУБЛИКИ БАШКОРТОСТАН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71" b="89958" l="4343" r="96162">
                        <a14:foregroundMark x1="32424" y1="33404" x2="61414" y2="20190"/>
                        <a14:foregroundMark x1="46566" y1="27378" x2="47576" y2="6554"/>
                        <a14:foregroundMark x1="46869" y1="27273" x2="59394" y2="46406"/>
                        <a14:foregroundMark x1="49394" y1="53066" x2="56667" y2="46617"/>
                        <a14:foregroundMark x1="34242" y1="65328" x2="46061" y2="72516"/>
                        <a14:foregroundMark x1="48384" y1="78541" x2="28182" y2="67230"/>
                        <a14:foregroundMark x1="46970" y1="78858" x2="23131" y2="79598"/>
                        <a14:foregroundMark x1="21111" y1="76321" x2="24646" y2="66068"/>
                        <a14:foregroundMark x1="21717" y1="74313" x2="22626" y2="64693"/>
                        <a14:foregroundMark x1="34545" y1="32981" x2="42323" y2="5603"/>
                        <a14:foregroundMark x1="43939" y1="62474" x2="56768" y2="57188"/>
                        <a14:foregroundMark x1="35859" y1="40803" x2="68788" y2="27273"/>
                        <a14:foregroundMark x1="58788" y1="23467" x2="52727" y2="6448"/>
                        <a14:foregroundMark x1="66061" y1="46089" x2="83333" y2="45243"/>
                        <a14:foregroundMark x1="72121" y1="56660" x2="71313" y2="37949"/>
                        <a14:foregroundMark x1="80202" y1="56237" x2="80404" y2="37209"/>
                        <a14:foregroundMark x1="19293" y1="57400" x2="20303" y2="35518"/>
                        <a14:foregroundMark x1="26667" y1="57928" x2="27071" y2="34778"/>
                        <a14:foregroundMark x1="46364" y1="79810" x2="64545" y2="77273"/>
                        <a14:foregroundMark x1="49697" y1="77273" x2="67778" y2="65433"/>
                        <a14:foregroundMark x1="56061" y1="69239" x2="65556" y2="63319"/>
                        <a14:foregroundMark x1="58384" y1="76004" x2="72626" y2="64799"/>
                        <a14:foregroundMark x1="58788" y1="76216" x2="80303" y2="79810"/>
                        <a14:foregroundMark x1="58384" y1="73784" x2="77677" y2="78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16"/>
            <a:ext cx="1315771" cy="125729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151424" y="1804313"/>
            <a:ext cx="842513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Tx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Vidaloka"/>
              </a:rPr>
              <a:t>Как справиться с волнением перед началом очного этапа конкурса?</a:t>
            </a:r>
            <a:b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Vidaloka"/>
              </a:rPr>
            </a:b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Vidaloka"/>
              </a:rPr>
              <a:t/>
            </a:r>
            <a:b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Vidaloka"/>
              </a:rPr>
            </a:b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Vidaloka"/>
              </a:rPr>
              <a:t>Помните, что: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Tx/>
              <a:buNone/>
              <a:tabLst/>
              <a:defRPr/>
            </a:pPr>
            <a:endParaRPr lang="ru-RU" sz="2000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sym typeface="Vidaloka"/>
            </a:endParaRPr>
          </a:p>
          <a:p>
            <a:pPr lvl="0" algn="ctr">
              <a:buClr>
                <a:srgbClr val="000000"/>
              </a:buClr>
              <a:buSzPts val="6000"/>
            </a:pPr>
            <a:r>
              <a:rPr lang="ru-RU" sz="2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Vidaloka"/>
              </a:rPr>
              <a:t>Педагог – это не методический сборник</a:t>
            </a:r>
            <a:r>
              <a:rPr lang="ru-RU" sz="2000" b="1" kern="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Vidaloka"/>
              </a:rPr>
              <a:t>;</a:t>
            </a:r>
          </a:p>
          <a:p>
            <a:pPr lvl="0" algn="ctr">
              <a:buClr>
                <a:srgbClr val="000000"/>
              </a:buClr>
              <a:buSzPts val="6000"/>
            </a:pPr>
            <a:r>
              <a:rPr lang="ru-RU" sz="2000" b="1" kern="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Vidaloka"/>
              </a:rPr>
              <a:t>Педагоги </a:t>
            </a:r>
            <a:r>
              <a:rPr lang="ru-RU" sz="2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Vidaloka"/>
              </a:rPr>
              <a:t>и учителя – это душа всей системы образования</a:t>
            </a:r>
            <a:r>
              <a:rPr lang="ru-RU" sz="2000" b="1" kern="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Vidaloka"/>
              </a:rPr>
              <a:t>;</a:t>
            </a:r>
          </a:p>
          <a:p>
            <a:pPr lvl="0" algn="ctr">
              <a:buClr>
                <a:srgbClr val="000000"/>
              </a:buClr>
              <a:buSzPts val="6000"/>
            </a:pPr>
            <a:r>
              <a:rPr lang="ru-RU" sz="2000" b="1" kern="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Vidaloka"/>
              </a:rPr>
              <a:t>Можно </a:t>
            </a:r>
            <a:r>
              <a:rPr lang="ru-RU" sz="2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Vidaloka"/>
              </a:rPr>
              <a:t>принимать помощь, при этом сохраняя свою индивидуальность;</a:t>
            </a:r>
            <a:br>
              <a:rPr lang="ru-RU" sz="2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Vidaloka"/>
              </a:rPr>
            </a:br>
            <a:r>
              <a:rPr lang="ru-RU" sz="2000" b="1" kern="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Vidaloka"/>
              </a:rPr>
              <a:t>Одежда </a:t>
            </a:r>
            <a:r>
              <a:rPr lang="ru-RU" sz="2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Vidaloka"/>
              </a:rPr>
              <a:t>– самое простое средство раскрытия личности;</a:t>
            </a:r>
            <a:br>
              <a:rPr lang="ru-RU" sz="2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Vidaloka"/>
              </a:rPr>
            </a:br>
            <a:r>
              <a:rPr lang="ru-RU" sz="2000" b="1" kern="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Vidaloka"/>
              </a:rPr>
              <a:t>       Улыбка</a:t>
            </a:r>
            <a:r>
              <a:rPr lang="ru-RU" sz="2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Vidaloka"/>
              </a:rPr>
              <a:t>, юмор и позитив скрасят любую, даже самую нестандартную обстановку;</a:t>
            </a:r>
            <a:br>
              <a:rPr lang="ru-RU" sz="2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Vidaloka"/>
              </a:rPr>
            </a:br>
            <a:r>
              <a:rPr lang="ru-RU" sz="2000" b="1" kern="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Vidaloka"/>
              </a:rPr>
              <a:t>Наслаждайтесь </a:t>
            </a:r>
            <a:r>
              <a:rPr lang="ru-RU" sz="2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Vidaloka"/>
              </a:rPr>
              <a:t>конкурсными испытаниями!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Vidaloka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7730" y="3872307"/>
            <a:ext cx="402371" cy="3901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2361" y="4281809"/>
            <a:ext cx="402371" cy="3901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7727" y="4698045"/>
            <a:ext cx="402371" cy="39017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3473" y="5133605"/>
            <a:ext cx="402371" cy="39017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7727" y="5569165"/>
            <a:ext cx="402371" cy="39017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7727" y="6061211"/>
            <a:ext cx="402371" cy="39017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288" y="1451985"/>
            <a:ext cx="2420322" cy="242032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02021" y="2751417"/>
            <a:ext cx="1014575" cy="15110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035603">
            <a:off x="325600" y="3796407"/>
            <a:ext cx="2790370" cy="1662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146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9"/>
          <a:stretch/>
        </p:blipFill>
        <p:spPr>
          <a:xfrm>
            <a:off x="0" y="-6416"/>
            <a:ext cx="12192000" cy="13965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15771" y="100731"/>
            <a:ext cx="7679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ГАУ ДПО РЕГИОНАЛЬНЫЙ МЕТОДИЧЕСКИЙ ЦЕНТР 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ДОПОЛНИТЕЛЬНОГО ОБРАЗОВАНИЯ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РЕСПУБЛИКИ БАШКОРТОСТАН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71" b="89958" l="4343" r="96162">
                        <a14:foregroundMark x1="32424" y1="33404" x2="61414" y2="20190"/>
                        <a14:foregroundMark x1="46566" y1="27378" x2="47576" y2="6554"/>
                        <a14:foregroundMark x1="46869" y1="27273" x2="59394" y2="46406"/>
                        <a14:foregroundMark x1="49394" y1="53066" x2="56667" y2="46617"/>
                        <a14:foregroundMark x1="34242" y1="65328" x2="46061" y2="72516"/>
                        <a14:foregroundMark x1="48384" y1="78541" x2="28182" y2="67230"/>
                        <a14:foregroundMark x1="46970" y1="78858" x2="23131" y2="79598"/>
                        <a14:foregroundMark x1="21111" y1="76321" x2="24646" y2="66068"/>
                        <a14:foregroundMark x1="21717" y1="74313" x2="22626" y2="64693"/>
                        <a14:foregroundMark x1="34545" y1="32981" x2="42323" y2="5603"/>
                        <a14:foregroundMark x1="43939" y1="62474" x2="56768" y2="57188"/>
                        <a14:foregroundMark x1="35859" y1="40803" x2="68788" y2="27273"/>
                        <a14:foregroundMark x1="58788" y1="23467" x2="52727" y2="6448"/>
                        <a14:foregroundMark x1="66061" y1="46089" x2="83333" y2="45243"/>
                        <a14:foregroundMark x1="72121" y1="56660" x2="71313" y2="37949"/>
                        <a14:foregroundMark x1="80202" y1="56237" x2="80404" y2="37209"/>
                        <a14:foregroundMark x1="19293" y1="57400" x2="20303" y2="35518"/>
                        <a14:foregroundMark x1="26667" y1="57928" x2="27071" y2="34778"/>
                        <a14:foregroundMark x1="46364" y1="79810" x2="64545" y2="77273"/>
                        <a14:foregroundMark x1="49697" y1="77273" x2="67778" y2="65433"/>
                        <a14:foregroundMark x1="56061" y1="69239" x2="65556" y2="63319"/>
                        <a14:foregroundMark x1="58384" y1="76004" x2="72626" y2="64799"/>
                        <a14:foregroundMark x1="58788" y1="76216" x2="80303" y2="79810"/>
                        <a14:foregroundMark x1="58384" y1="73784" x2="77677" y2="78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16"/>
            <a:ext cx="1315771" cy="125729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98453" y="2349894"/>
            <a:ext cx="10232586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Телефоны: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+7(347)216-34-46 (руководитель)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+7(347)292-16-85, +7 (999)760-47-08 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E-</a:t>
            </a:r>
            <a:r>
              <a:rPr kumimoji="0" lang="ru-RU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mail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rmcrb02@mail.ru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Сайт: </a:t>
            </a:r>
            <a:r>
              <a:rPr kumimoji="0" lang="en-US" sz="18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https://</a:t>
            </a:r>
            <a:r>
              <a:rPr kumimoji="0" lang="ru-RU" sz="18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рмц-рб.рф</a:t>
            </a:r>
            <a:r>
              <a:rPr kumimoji="0" lang="ru-RU" sz="18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/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Адрес: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РБ, город Уфа, проспект Октября, 4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График работы: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9.00 – 17.30. Перерыв с 13.00 до 13.30.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41339" y="1685342"/>
            <a:ext cx="7786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Контактные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данные ГАУ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ДПО РМЦ ДО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РБ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056" y="5594338"/>
            <a:ext cx="1157653" cy="1083111"/>
          </a:xfrm>
          <a:prstGeom prst="rect">
            <a:avLst/>
          </a:prstGeom>
        </p:spPr>
      </p:pic>
      <p:pic>
        <p:nvPicPr>
          <p:cNvPr id="12" name="Рисунок 11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386" y="5594338"/>
            <a:ext cx="1201616" cy="1083111"/>
          </a:xfrm>
          <a:prstGeom prst="rect">
            <a:avLst/>
          </a:prstGeom>
        </p:spPr>
      </p:pic>
      <p:pic>
        <p:nvPicPr>
          <p:cNvPr id="14" name="Рисунок 13" descr="C:\Users\elvina\AppData\Local\Temp\Rar$DIa13520.4565\qr_rmc102bash.pn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4" t="42403" r="18926" b="21555"/>
          <a:stretch/>
        </p:blipFill>
        <p:spPr bwMode="auto">
          <a:xfrm>
            <a:off x="7644264" y="5594338"/>
            <a:ext cx="1175238" cy="108311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Рисунок 14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007" y="5594339"/>
            <a:ext cx="1120372" cy="1083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794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ыноска со стрелкой вправо 3"/>
          <p:cNvSpPr/>
          <p:nvPr/>
        </p:nvSpPr>
        <p:spPr>
          <a:xfrm>
            <a:off x="442265" y="2409674"/>
            <a:ext cx="3292973" cy="3932142"/>
          </a:xfrm>
          <a:prstGeom prst="rightArrowCallou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9"/>
          <a:stretch/>
        </p:blipFill>
        <p:spPr>
          <a:xfrm>
            <a:off x="0" y="-6416"/>
            <a:ext cx="12192000" cy="1396538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61667" y="1818046"/>
            <a:ext cx="116686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15771" y="100731"/>
            <a:ext cx="7679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ГАУ ДПО РЕГИОНАЛЬНЫЙ МЕТОДИЧЕСКИЙ ЦЕНТР </a:t>
            </a:r>
            <a:b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ДОПОЛНИТЕЛЬНОГО ОБРАЗОВАНИЯ  </a:t>
            </a:r>
          </a:p>
          <a:p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РЕСПУБЛИКИ БАШКОРТОСТАН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71" b="89958" l="4343" r="96162">
                        <a14:foregroundMark x1="32424" y1="33404" x2="61414" y2="20190"/>
                        <a14:foregroundMark x1="46566" y1="27378" x2="47576" y2="6554"/>
                        <a14:foregroundMark x1="46869" y1="27273" x2="59394" y2="46406"/>
                        <a14:foregroundMark x1="49394" y1="53066" x2="56667" y2="46617"/>
                        <a14:foregroundMark x1="34242" y1="65328" x2="46061" y2="72516"/>
                        <a14:foregroundMark x1="48384" y1="78541" x2="28182" y2="67230"/>
                        <a14:foregroundMark x1="46970" y1="78858" x2="23131" y2="79598"/>
                        <a14:foregroundMark x1="21111" y1="76321" x2="24646" y2="66068"/>
                        <a14:foregroundMark x1="21717" y1="74313" x2="22626" y2="64693"/>
                        <a14:foregroundMark x1="34545" y1="32981" x2="42323" y2="5603"/>
                        <a14:foregroundMark x1="43939" y1="62474" x2="56768" y2="57188"/>
                        <a14:foregroundMark x1="35859" y1="40803" x2="68788" y2="27273"/>
                        <a14:foregroundMark x1="58788" y1="23467" x2="52727" y2="6448"/>
                        <a14:foregroundMark x1="66061" y1="46089" x2="83333" y2="45243"/>
                        <a14:foregroundMark x1="72121" y1="56660" x2="71313" y2="37949"/>
                        <a14:foregroundMark x1="80202" y1="56237" x2="80404" y2="37209"/>
                        <a14:foregroundMark x1="19293" y1="57400" x2="20303" y2="35518"/>
                        <a14:foregroundMark x1="26667" y1="57928" x2="27071" y2="34778"/>
                        <a14:foregroundMark x1="46364" y1="79810" x2="64545" y2="77273"/>
                        <a14:foregroundMark x1="49697" y1="77273" x2="67778" y2="65433"/>
                        <a14:foregroundMark x1="56061" y1="69239" x2="65556" y2="63319"/>
                        <a14:foregroundMark x1="58384" y1="76004" x2="72626" y2="64799"/>
                        <a14:foregroundMark x1="58788" y1="76216" x2="80303" y2="79810"/>
                        <a14:foregroundMark x1="58384" y1="73784" x2="77677" y2="78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16"/>
            <a:ext cx="1315771" cy="125729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086892" y="1602792"/>
            <a:ext cx="829997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Групповое </a:t>
            </a:r>
            <a:r>
              <a:rPr lang="ru-RU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конкурсное испытание - импровизационный конкурс </a:t>
            </a:r>
            <a:endParaRPr lang="ru-RU" b="1" dirty="0" smtClean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ru-RU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«</a:t>
            </a:r>
            <a:r>
              <a:rPr lang="ru-RU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Проектирование дополнительного образовательного </a:t>
            </a:r>
            <a:endParaRPr lang="ru-RU" b="1" dirty="0" smtClean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ru-RU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пространства для развития способностей и талантов детей». </a:t>
            </a:r>
            <a:endParaRPr lang="ru-RU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125493" y="2306431"/>
            <a:ext cx="273256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spcAft>
                <a:spcPts val="0"/>
              </a:spcAft>
              <a:tabLst>
                <a:tab pos="811530" algn="l"/>
              </a:tabLst>
            </a:pPr>
            <a:endParaRPr lang="ru-RU" b="1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 algn="ctr">
              <a:spcAft>
                <a:spcPts val="0"/>
              </a:spcAft>
              <a:tabLst>
                <a:tab pos="811530" algn="l"/>
              </a:tabLst>
            </a:pPr>
            <a:r>
              <a:rPr lang="ru-RU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Второй </a:t>
            </a:r>
            <a:r>
              <a:rPr lang="ru-RU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этап - республиканский финальный (очный</a:t>
            </a:r>
            <a:r>
              <a:rPr lang="ru-RU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  <a:p>
            <a:pPr lvl="1" algn="ctr">
              <a:spcAft>
                <a:spcPts val="0"/>
              </a:spcAft>
              <a:tabLst>
                <a:tab pos="811530" algn="l"/>
              </a:tabLst>
            </a:pPr>
            <a:r>
              <a:rPr lang="ru-RU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Республиканский финальный </a:t>
            </a:r>
            <a:r>
              <a:rPr lang="ru-RU" b="1" u="sng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(очный) </a:t>
            </a:r>
            <a:r>
              <a:rPr lang="ru-RU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этап проводится в два </a:t>
            </a:r>
            <a:r>
              <a:rPr lang="ru-RU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тура</a:t>
            </a:r>
          </a:p>
          <a:p>
            <a:pPr lvl="1" algn="ctr">
              <a:spcAft>
                <a:spcPts val="0"/>
              </a:spcAft>
              <a:tabLst>
                <a:tab pos="811530" algn="l"/>
              </a:tabLst>
            </a:pPr>
            <a:r>
              <a:rPr lang="ru-RU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 17 апреля по 28 апреля 2023 года</a:t>
            </a:r>
            <a:endParaRPr lang="ru-RU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477843" y="5722751"/>
            <a:ext cx="6374357" cy="810478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marR="101600" indent="508000" algn="just">
              <a:lnSpc>
                <a:spcPts val="137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Импровизационный конкурс нацелен на групповую, командную деятельность участников конкурса в соответствии с заданием, содержание которого конкурсантам становится известно непосредственно перед началом конкурсного испытания.</a:t>
            </a:r>
            <a:endParaRPr lang="ru-RU" sz="1400" b="1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6054221"/>
              </p:ext>
            </p:extLst>
          </p:nvPr>
        </p:nvGraphicFramePr>
        <p:xfrm>
          <a:off x="3620475" y="2757423"/>
          <a:ext cx="7749030" cy="355600"/>
        </p:xfrm>
        <a:graphic>
          <a:graphicData uri="http://schemas.openxmlformats.org/drawingml/2006/table">
            <a:tbl>
              <a:tblPr/>
              <a:tblGrid>
                <a:gridCol w="7749030">
                  <a:extLst>
                    <a:ext uri="{9D8B030D-6E8A-4147-A177-3AD203B41FA5}">
                      <a16:colId xmlns:a16="http://schemas.microsoft.com/office/drawing/2014/main" val="12448905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1390"/>
                        </a:lnSpc>
                        <a:spcAft>
                          <a:spcPts val="0"/>
                        </a:spcAft>
                        <a:tabLst>
                          <a:tab pos="1758950" algn="l"/>
                          <a:tab pos="5699760" algn="l"/>
                        </a:tabLst>
                      </a:pPr>
                      <a:r>
                        <a:rPr lang="ru-RU" sz="1400" b="1" i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Критерии оценки импровизационного конкурса «Проектирование дополнительного образовательного пространства для развития способностей и талантов детей»</a:t>
                      </a:r>
                      <a:endParaRPr lang="ru-RU" sz="1400" i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1236350"/>
                  </a:ext>
                </a:extLst>
              </a:tr>
            </a:tbl>
          </a:graphicData>
        </a:graphic>
      </p:graphicFrame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3496774" y="242910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1" name="Таблица 30"/>
          <p:cNvGraphicFramePr>
            <a:graphicFrameLocks noGrp="1"/>
          </p:cNvGraphicFramePr>
          <p:nvPr/>
        </p:nvGraphicFramePr>
        <p:xfrm>
          <a:off x="2767012" y="3988594"/>
          <a:ext cx="6657975" cy="25400"/>
        </p:xfrm>
        <a:graphic>
          <a:graphicData uri="http://schemas.openxmlformats.org/drawingml/2006/table">
            <a:tbl>
              <a:tblPr/>
              <a:tblGrid>
                <a:gridCol w="6657975">
                  <a:extLst>
                    <a:ext uri="{9D8B030D-6E8A-4147-A177-3AD203B41FA5}">
                      <a16:colId xmlns:a16="http://schemas.microsoft.com/office/drawing/2014/main" val="7695659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265062"/>
                  </a:ext>
                </a:extLst>
              </a:tr>
            </a:tbl>
          </a:graphicData>
        </a:graphic>
      </p:graphicFrame>
      <p:sp>
        <p:nvSpPr>
          <p:cNvPr id="32" name="Rectangle 4"/>
          <p:cNvSpPr>
            <a:spLocks noChangeArrowheads="1"/>
          </p:cNvSpPr>
          <p:nvPr/>
        </p:nvSpPr>
        <p:spPr bwMode="auto">
          <a:xfrm>
            <a:off x="2767013" y="39893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114135" y="3157949"/>
            <a:ext cx="881619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1.Командообразование: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умение продуктивно работать в команде, выстраивать конструктивное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взаимодействие.</a:t>
            </a:r>
          </a:p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Креативность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 оригинальность предлагаемых решений и коммуникативных тактик.</a:t>
            </a:r>
          </a:p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Коммуникации: владение техниками и приемами общения (слушания, убеждения) и вовлечения в деятельность с учетом индивидуальных особенностей членов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команды.</a:t>
            </a:r>
          </a:p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4.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Критическое мышление: владение навыками критического</a:t>
            </a: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мышления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 коллективного принятия ответственных решений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условиях неопределенности.</a:t>
            </a:r>
          </a:p>
          <a:p>
            <a:endParaRPr lang="ru-RU" dirty="0"/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5833" y="5515094"/>
            <a:ext cx="742010" cy="1105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484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9"/>
          <a:stretch/>
        </p:blipFill>
        <p:spPr>
          <a:xfrm>
            <a:off x="0" y="-6416"/>
            <a:ext cx="12192000" cy="1396538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61667" y="1818046"/>
            <a:ext cx="116686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15771" y="100731"/>
            <a:ext cx="7679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ГАУ ДПО РЕГИОНАЛЬНЫЙ МЕТОДИЧЕСКИЙ ЦЕНТР 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ДОПОЛНИТЕЛЬНОГО ОБРАЗОВАНИЯ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РЕСПУБЛИКИ БАШКОРТОСТАН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71" b="89958" l="4343" r="96162">
                        <a14:foregroundMark x1="32424" y1="33404" x2="61414" y2="20190"/>
                        <a14:foregroundMark x1="46566" y1="27378" x2="47576" y2="6554"/>
                        <a14:foregroundMark x1="46869" y1="27273" x2="59394" y2="46406"/>
                        <a14:foregroundMark x1="49394" y1="53066" x2="56667" y2="46617"/>
                        <a14:foregroundMark x1="34242" y1="65328" x2="46061" y2="72516"/>
                        <a14:foregroundMark x1="48384" y1="78541" x2="28182" y2="67230"/>
                        <a14:foregroundMark x1="46970" y1="78858" x2="23131" y2="79598"/>
                        <a14:foregroundMark x1="21111" y1="76321" x2="24646" y2="66068"/>
                        <a14:foregroundMark x1="21717" y1="74313" x2="22626" y2="64693"/>
                        <a14:foregroundMark x1="34545" y1="32981" x2="42323" y2="5603"/>
                        <a14:foregroundMark x1="43939" y1="62474" x2="56768" y2="57188"/>
                        <a14:foregroundMark x1="35859" y1="40803" x2="68788" y2="27273"/>
                        <a14:foregroundMark x1="58788" y1="23467" x2="52727" y2="6448"/>
                        <a14:foregroundMark x1="66061" y1="46089" x2="83333" y2="45243"/>
                        <a14:foregroundMark x1="72121" y1="56660" x2="71313" y2="37949"/>
                        <a14:foregroundMark x1="80202" y1="56237" x2="80404" y2="37209"/>
                        <a14:foregroundMark x1="19293" y1="57400" x2="20303" y2="35518"/>
                        <a14:foregroundMark x1="26667" y1="57928" x2="27071" y2="34778"/>
                        <a14:foregroundMark x1="46364" y1="79810" x2="64545" y2="77273"/>
                        <a14:foregroundMark x1="49697" y1="77273" x2="67778" y2="65433"/>
                        <a14:foregroundMark x1="56061" y1="69239" x2="65556" y2="63319"/>
                        <a14:foregroundMark x1="58384" y1="76004" x2="72626" y2="64799"/>
                        <a14:foregroundMark x1="58788" y1="76216" x2="80303" y2="79810"/>
                        <a14:foregroundMark x1="58384" y1="73784" x2="77677" y2="78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16"/>
            <a:ext cx="1315771" cy="125729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977500" y="1464103"/>
            <a:ext cx="669061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0" cap="none" spc="-1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Лайфхаки</a:t>
            </a:r>
            <a:r>
              <a:rPr kumimoji="0" lang="ru-RU" sz="4000" b="1" i="0" u="none" strike="noStrike" kern="0" cap="none" spc="-6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kumimoji="0" lang="ru-RU" sz="4000" b="1" i="0" u="none" strike="noStrike" kern="0" cap="none" spc="-1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от </a:t>
            </a:r>
            <a:r>
              <a:rPr kumimoji="0" lang="ru-RU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жюри-2022:</a:t>
            </a:r>
            <a:endParaRPr kumimoji="0" lang="ru-RU" sz="4000" b="0" i="0" u="none" strike="noStrike" kern="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2694" y="2187378"/>
            <a:ext cx="1073126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ru-RU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Изучите </a:t>
            </a:r>
            <a:r>
              <a:rPr lang="ru-RU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стратегические документы развития образования РФ в целом и  дополнительного образования, в </a:t>
            </a:r>
            <a:r>
              <a:rPr lang="ru-RU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частности (</a:t>
            </a:r>
            <a:r>
              <a:rPr lang="ru-RU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цели, задачи, инструменты нацпроекта «Образование», Концепция развития ДО и др.).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Слушайте</a:t>
            </a:r>
            <a:r>
              <a:rPr lang="ru-RU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Доверяйте. Не «перетягивайте одеяло на себя</a:t>
            </a:r>
            <a:r>
              <a:rPr lang="ru-RU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». Фокусируйтесь </a:t>
            </a:r>
            <a:r>
              <a:rPr lang="ru-RU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на РЕЗУЛЬТАТ.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Изучите </a:t>
            </a:r>
            <a:r>
              <a:rPr lang="ru-RU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модели эффективного командного взаимодействия (модель эффективности  команды T7, модель </a:t>
            </a:r>
            <a:r>
              <a:rPr lang="ru-RU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Ленсиони</a:t>
            </a:r>
            <a:r>
              <a:rPr lang="ru-RU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модель </a:t>
            </a:r>
            <a:r>
              <a:rPr lang="ru-RU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Такмена</a:t>
            </a:r>
            <a:r>
              <a:rPr lang="ru-RU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и др</a:t>
            </a:r>
            <a:r>
              <a:rPr lang="ru-RU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.) Используйте </a:t>
            </a:r>
            <a:r>
              <a:rPr lang="ru-RU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эффективные методы переговоров, «дизайн-мышление» и др.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Вспомните </a:t>
            </a:r>
            <a:r>
              <a:rPr lang="ru-RU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основы проектной деятельности. Упакуйте ваши предложения </a:t>
            </a:r>
            <a:r>
              <a:rPr lang="ru-RU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как ИННОВАЦИОННЫЙ </a:t>
            </a:r>
            <a:r>
              <a:rPr lang="ru-RU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проект.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5.Творите</a:t>
            </a:r>
            <a:r>
              <a:rPr lang="ru-RU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фантазируйте и удивляйте, ведь вы –  ПЕДАГОГИ ДОПОЛНИТЕЛЬНОГО ОБРАЗОВАНИЯ!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2626" y="5342088"/>
            <a:ext cx="2949325" cy="12377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2104" y="5006034"/>
            <a:ext cx="743776" cy="110347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57979" y="5931589"/>
            <a:ext cx="46013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7"/>
              </a:rPr>
              <a:t>https://</a:t>
            </a:r>
            <a:r>
              <a:rPr lang="en-US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7"/>
              </a:rPr>
              <a:t>disk.yandex.ru/d/bp-9hIcYz12f-Q</a:t>
            </a:r>
            <a:endParaRPr lang="ru-RU" b="1" dirty="0" smtClean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91408" y="4005830"/>
            <a:ext cx="2207667" cy="16532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4542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4107" y="4112275"/>
            <a:ext cx="2643100" cy="197613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9"/>
          <a:stretch/>
        </p:blipFill>
        <p:spPr>
          <a:xfrm>
            <a:off x="0" y="-6416"/>
            <a:ext cx="12192000" cy="139653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315771" y="100731"/>
            <a:ext cx="7679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ГАУ ДПО РЕГИОНАЛЬНЫЙ МЕТОДИЧЕСКИЙ ЦЕНТР 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ДОПОЛНИТЕЛЬНОГО ОБРАЗОВАНИЯ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РЕСПУБЛИКИ БАШКОРТОСТАН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71" b="89958" l="4343" r="96162">
                        <a14:foregroundMark x1="32424" y1="33404" x2="61414" y2="20190"/>
                        <a14:foregroundMark x1="46566" y1="27378" x2="47576" y2="6554"/>
                        <a14:foregroundMark x1="46869" y1="27273" x2="59394" y2="46406"/>
                        <a14:foregroundMark x1="49394" y1="53066" x2="56667" y2="46617"/>
                        <a14:foregroundMark x1="34242" y1="65328" x2="46061" y2="72516"/>
                        <a14:foregroundMark x1="48384" y1="78541" x2="28182" y2="67230"/>
                        <a14:foregroundMark x1="46970" y1="78858" x2="23131" y2="79598"/>
                        <a14:foregroundMark x1="21111" y1="76321" x2="24646" y2="66068"/>
                        <a14:foregroundMark x1="21717" y1="74313" x2="22626" y2="64693"/>
                        <a14:foregroundMark x1="34545" y1="32981" x2="42323" y2="5603"/>
                        <a14:foregroundMark x1="43939" y1="62474" x2="56768" y2="57188"/>
                        <a14:foregroundMark x1="35859" y1="40803" x2="68788" y2="27273"/>
                        <a14:foregroundMark x1="58788" y1="23467" x2="52727" y2="6448"/>
                        <a14:foregroundMark x1="66061" y1="46089" x2="83333" y2="45243"/>
                        <a14:foregroundMark x1="72121" y1="56660" x2="71313" y2="37949"/>
                        <a14:foregroundMark x1="80202" y1="56237" x2="80404" y2="37209"/>
                        <a14:foregroundMark x1="19293" y1="57400" x2="20303" y2="35518"/>
                        <a14:foregroundMark x1="26667" y1="57928" x2="27071" y2="34778"/>
                        <a14:foregroundMark x1="46364" y1="79810" x2="64545" y2="77273"/>
                        <a14:foregroundMark x1="49697" y1="77273" x2="67778" y2="65433"/>
                        <a14:foregroundMark x1="56061" y1="69239" x2="65556" y2="63319"/>
                        <a14:foregroundMark x1="58384" y1="76004" x2="72626" y2="64799"/>
                        <a14:foregroundMark x1="58788" y1="76216" x2="80303" y2="79810"/>
                        <a14:foregroundMark x1="58384" y1="73784" x2="77677" y2="78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16"/>
            <a:ext cx="1315771" cy="125729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120238" y="1342579"/>
            <a:ext cx="11261543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lvl="0" indent="0" algn="ctr" defTabSz="914400" rtl="0" eaLnBrk="1" fontAlgn="auto" latinLnBrk="0" hangingPunct="1">
              <a:lnSpc>
                <a:spcPct val="90000"/>
              </a:lnSpc>
              <a:spcBef>
                <a:spcPts val="3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-5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Какие профессиональные компетенции должен  </a:t>
            </a:r>
            <a:r>
              <a:rPr kumimoji="0" lang="ru-RU" sz="2800" b="1" i="0" u="none" strike="noStrike" kern="1200" cap="none" spc="-5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п</a:t>
            </a:r>
            <a:r>
              <a:rPr kumimoji="0" lang="ru-RU" sz="2800" b="1" i="0" u="none" strike="noStrike" kern="1200" cap="none" spc="-2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р</a:t>
            </a:r>
            <a:r>
              <a:rPr kumimoji="0" lang="ru-RU" sz="2800" b="1" i="0" u="none" strike="noStrike" kern="1200" cap="none" spc="-15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о</a:t>
            </a:r>
            <a:r>
              <a:rPr kumimoji="0" lang="ru-RU" sz="2800" b="1" i="0" u="none" strike="noStrike" kern="1200" cap="none" spc="-35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де</a:t>
            </a:r>
            <a:r>
              <a:rPr kumimoji="0" lang="ru-RU" sz="2800" b="1" i="0" u="none" strike="noStrike" kern="1200" cap="none" spc="-25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м</a:t>
            </a:r>
            <a:r>
              <a:rPr kumimoji="0" lang="ru-RU" sz="2800" b="1" i="0" u="none" strike="noStrike" kern="1200" cap="none" spc="-3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о</a:t>
            </a:r>
            <a:r>
              <a:rPr kumimoji="0" lang="ru-RU" sz="2800" b="1" i="0" u="none" strike="noStrike" kern="1200" cap="none" spc="-2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нс</a:t>
            </a:r>
            <a:r>
              <a:rPr kumimoji="0" lang="ru-RU" sz="2800" b="1" i="0" u="none" strike="noStrike" kern="1200" cap="none" spc="-15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т</a:t>
            </a:r>
            <a:r>
              <a:rPr kumimoji="0" lang="ru-RU" sz="2800" b="1" i="0" u="none" strike="noStrike" kern="1200" cap="none" spc="-25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рир</a:t>
            </a:r>
            <a:r>
              <a:rPr kumimoji="0" lang="ru-RU" sz="2800" b="1" i="0" u="none" strike="noStrike" kern="1200" cap="none" spc="-3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о</a:t>
            </a:r>
            <a:r>
              <a:rPr kumimoji="0" lang="ru-RU" sz="2800" b="1" i="0" u="none" strike="noStrike" kern="1200" cap="none" spc="-2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в</a:t>
            </a:r>
            <a:r>
              <a:rPr kumimoji="0" lang="ru-RU" sz="2800" b="1" i="0" u="none" strike="noStrike" kern="1200" cap="none" spc="-3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а</a:t>
            </a:r>
            <a:r>
              <a:rPr kumimoji="0" lang="ru-RU" sz="2800" b="1" i="0" u="none" strike="noStrike" kern="1200" cap="none" spc="-15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т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ь</a:t>
            </a:r>
            <a:r>
              <a:rPr kumimoji="0" lang="ru-RU" sz="2800" b="1" i="0" u="none" strike="noStrike" kern="1200" cap="none" spc="-75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 </a:t>
            </a:r>
            <a:r>
              <a:rPr kumimoji="0" lang="ru-RU" sz="2800" b="1" i="0" u="none" strike="noStrike" kern="1200" cap="none" spc="-75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педагог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в  </a:t>
            </a:r>
            <a:r>
              <a:rPr kumimoji="0" lang="ru-RU" sz="2800" b="1" i="0" u="none" strike="noStrike" kern="1200" cap="none" spc="-2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мастер-классе?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 Ligh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44236" y="2337120"/>
            <a:ext cx="262636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0" cap="none" spc="-2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И?</a:t>
            </a:r>
            <a:r>
              <a:rPr kumimoji="0" lang="ru-RU" sz="4800" b="1" i="0" u="none" strike="noStrike" kern="0" cap="none" spc="-15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 </a:t>
            </a:r>
            <a:r>
              <a:rPr kumimoji="0" lang="ru-RU" sz="4800" b="1" i="0" u="none" strike="noStrike" kern="0" cap="none" spc="-3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ИЛИ?</a:t>
            </a:r>
            <a:endParaRPr kumimoji="0" lang="ru-RU" sz="48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02898" y="3805799"/>
            <a:ext cx="1067950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876935" lvl="0" indent="0" algn="l" defTabSz="914400" rtl="0" eaLnBrk="1" fontAlgn="auto" latinLnBrk="0" hangingPunct="1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500" b="1" i="0" u="none" strike="noStrike" kern="1200" cap="none" spc="-26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                  Т</a:t>
            </a:r>
            <a:r>
              <a:rPr kumimoji="0" lang="ru-RU" sz="3500" b="1" i="0" u="none" strike="noStrike" kern="1200" cap="none" spc="-3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р</a:t>
            </a:r>
            <a:r>
              <a:rPr kumimoji="0" lang="ru-RU" sz="3500" b="1" i="0" u="none" strike="noStrike" kern="1200" cap="none" spc="-14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у</a:t>
            </a:r>
            <a:r>
              <a:rPr kumimoji="0" lang="ru-RU" sz="3500" b="1" i="0" u="none" strike="noStrike" kern="1200" cap="none" spc="-4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д</a:t>
            </a:r>
            <a:r>
              <a:rPr kumimoji="0" lang="ru-RU" sz="3500" b="1" i="0" u="none" strike="noStrike" kern="1200" cap="none" spc="-5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овые  </a:t>
            </a:r>
            <a:r>
              <a:rPr kumimoji="0" lang="ru-RU" sz="3500" b="1" i="0" u="none" strike="noStrike" kern="1200" cap="none" spc="-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действия</a:t>
            </a:r>
            <a:endParaRPr kumimoji="0" lang="ru-RU" sz="3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21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500" b="1" i="0" u="none" strike="noStrike" kern="1200" cap="none" spc="-5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                             Нео</a:t>
            </a:r>
            <a:r>
              <a:rPr kumimoji="0" lang="ru-RU" sz="3500" b="1" i="0" u="none" strike="noStrike" kern="1200" cap="none" spc="-5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б</a:t>
            </a:r>
            <a:r>
              <a:rPr kumimoji="0" lang="ru-RU" sz="3500" b="1" i="0" u="none" strike="noStrike" kern="1200" cap="none" spc="-7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х</a:t>
            </a:r>
            <a:r>
              <a:rPr kumimoji="0" lang="ru-RU" sz="3500" b="1" i="0" u="none" strike="noStrike" kern="1200" cap="none" spc="-10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о</a:t>
            </a:r>
            <a:r>
              <a:rPr kumimoji="0" lang="ru-RU" sz="3500" b="1" i="0" u="none" strike="noStrike" kern="1200" cap="none" spc="-5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димые  </a:t>
            </a:r>
            <a:r>
              <a:rPr kumimoji="0" lang="ru-RU" sz="3500" b="1" i="0" u="none" strike="noStrike" kern="1200" cap="none" spc="-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умения</a:t>
            </a:r>
            <a:endParaRPr kumimoji="0" lang="ru-RU" sz="3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21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500" b="1" i="0" u="none" strike="noStrike" kern="1200" cap="none" spc="-5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                                     Нео</a:t>
            </a:r>
            <a:r>
              <a:rPr kumimoji="0" lang="ru-RU" sz="3500" b="1" i="0" u="none" strike="noStrike" kern="1200" cap="none" spc="-5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б</a:t>
            </a:r>
            <a:r>
              <a:rPr kumimoji="0" lang="ru-RU" sz="3500" b="1" i="0" u="none" strike="noStrike" kern="1200" cap="none" spc="-7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х</a:t>
            </a:r>
            <a:r>
              <a:rPr kumimoji="0" lang="ru-RU" sz="3500" b="1" i="0" u="none" strike="noStrike" kern="1200" cap="none" spc="-10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о</a:t>
            </a:r>
            <a:r>
              <a:rPr kumimoji="0" lang="ru-RU" sz="3500" b="1" i="0" u="none" strike="noStrike" kern="1200" cap="none" spc="-5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димые  </a:t>
            </a:r>
            <a:r>
              <a:rPr kumimoji="0" lang="ru-RU" sz="3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знания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79434" y="2337120"/>
            <a:ext cx="2587924" cy="194094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0" t="20964" r="8358" b="17259"/>
          <a:stretch/>
        </p:blipFill>
        <p:spPr>
          <a:xfrm>
            <a:off x="657885" y="2179373"/>
            <a:ext cx="2952150" cy="172528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/>
          <a:srcRect l="23434" t="30301" r="23585" b="16567"/>
          <a:stretch/>
        </p:blipFill>
        <p:spPr>
          <a:xfrm>
            <a:off x="734716" y="4470444"/>
            <a:ext cx="2887633" cy="217189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6" name="Прямоугольник 5"/>
          <p:cNvSpPr/>
          <p:nvPr/>
        </p:nvSpPr>
        <p:spPr>
          <a:xfrm>
            <a:off x="3436651" y="6165547"/>
            <a:ext cx="18473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529016" y="616070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https://www.youtube.com/watch?v=5glU1nf0hLI&amp;list=PL4ckr8Samus87pE-XBXHZT25bCt11nzK5</a:t>
            </a:r>
            <a:endParaRPr lang="ru-RU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7210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Горизонтальный свиток 6"/>
          <p:cNvSpPr/>
          <p:nvPr/>
        </p:nvSpPr>
        <p:spPr>
          <a:xfrm>
            <a:off x="1093535" y="1670742"/>
            <a:ext cx="4326730" cy="1033272"/>
          </a:xfrm>
          <a:prstGeom prst="horizontalScroll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Выноска со стрелкой вниз 5"/>
          <p:cNvSpPr/>
          <p:nvPr/>
        </p:nvSpPr>
        <p:spPr>
          <a:xfrm>
            <a:off x="5753820" y="1569985"/>
            <a:ext cx="6021800" cy="1532918"/>
          </a:xfrm>
          <a:prstGeom prst="downArrowCallou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9"/>
          <a:stretch/>
        </p:blipFill>
        <p:spPr>
          <a:xfrm>
            <a:off x="0" y="-6416"/>
            <a:ext cx="12192000" cy="1396538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61667" y="1818046"/>
            <a:ext cx="116686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15771" y="100731"/>
            <a:ext cx="7679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ГАУ ДПО РЕГИОНАЛЬНЫЙ МЕТОДИЧЕСКИЙ ЦЕНТР </a:t>
            </a:r>
            <a:b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ДОПОЛНИТЕЛЬНОГО ОБРАЗОВАНИЯ  </a:t>
            </a:r>
          </a:p>
          <a:p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РЕСПУБЛИКИ БАШКОРТОСТАН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71" b="89958" l="4343" r="96162">
                        <a14:foregroundMark x1="32424" y1="33404" x2="61414" y2="20190"/>
                        <a14:foregroundMark x1="46566" y1="27378" x2="47576" y2="6554"/>
                        <a14:foregroundMark x1="46869" y1="27273" x2="59394" y2="46406"/>
                        <a14:foregroundMark x1="49394" y1="53066" x2="56667" y2="46617"/>
                        <a14:foregroundMark x1="34242" y1="65328" x2="46061" y2="72516"/>
                        <a14:foregroundMark x1="48384" y1="78541" x2="28182" y2="67230"/>
                        <a14:foregroundMark x1="46970" y1="78858" x2="23131" y2="79598"/>
                        <a14:foregroundMark x1="21111" y1="76321" x2="24646" y2="66068"/>
                        <a14:foregroundMark x1="21717" y1="74313" x2="22626" y2="64693"/>
                        <a14:foregroundMark x1="34545" y1="32981" x2="42323" y2="5603"/>
                        <a14:foregroundMark x1="43939" y1="62474" x2="56768" y2="57188"/>
                        <a14:foregroundMark x1="35859" y1="40803" x2="68788" y2="27273"/>
                        <a14:foregroundMark x1="58788" y1="23467" x2="52727" y2="6448"/>
                        <a14:foregroundMark x1="66061" y1="46089" x2="83333" y2="45243"/>
                        <a14:foregroundMark x1="72121" y1="56660" x2="71313" y2="37949"/>
                        <a14:foregroundMark x1="80202" y1="56237" x2="80404" y2="37209"/>
                        <a14:foregroundMark x1="19293" y1="57400" x2="20303" y2="35518"/>
                        <a14:foregroundMark x1="26667" y1="57928" x2="27071" y2="34778"/>
                        <a14:foregroundMark x1="46364" y1="79810" x2="64545" y2="77273"/>
                        <a14:foregroundMark x1="49697" y1="77273" x2="67778" y2="65433"/>
                        <a14:foregroundMark x1="56061" y1="69239" x2="65556" y2="63319"/>
                        <a14:foregroundMark x1="58384" y1="76004" x2="72626" y2="64799"/>
                        <a14:foregroundMark x1="58788" y1="76216" x2="80303" y2="79810"/>
                        <a14:foregroundMark x1="58384" y1="73784" x2="77677" y2="78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16"/>
            <a:ext cx="1315771" cy="125729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679620" y="1534010"/>
            <a:ext cx="6096000" cy="105894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lvl="0" algn="ctr">
              <a:lnSpc>
                <a:spcPct val="120000"/>
              </a:lnSpc>
              <a:spcBef>
                <a:spcPct val="0"/>
              </a:spcBef>
              <a:buClr>
                <a:srgbClr val="9BBB59"/>
              </a:buClr>
              <a:defRPr/>
            </a:pPr>
            <a:r>
              <a:rPr lang="ru-RU" b="1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Мастер-класс</a:t>
            </a:r>
            <a:r>
              <a:rPr lang="ru-RU" b="1" i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– это интерактивная форма обучения и обмена опытом, объединяющая формат тренинга и </a:t>
            </a:r>
            <a:r>
              <a:rPr lang="ru-RU" b="1" i="1" dirty="0" smtClean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конференции </a:t>
            </a:r>
            <a:endParaRPr lang="ru-RU" b="1" i="1" dirty="0">
              <a:solidFill>
                <a:srgbClr val="4472C4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064" y="1513527"/>
            <a:ext cx="573074" cy="85351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66778" y="1534010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endParaRPr lang="ru-RU" sz="1600" b="1" i="1" dirty="0" smtClean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ru-RU" sz="1600" b="1" i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от </a:t>
            </a:r>
            <a:r>
              <a:rPr lang="ru-RU" sz="1600" b="1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английского </a:t>
            </a:r>
            <a:r>
              <a:rPr lang="ru-RU" sz="1600" b="1" i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masterclass</a:t>
            </a:r>
            <a:r>
              <a:rPr lang="ru-RU" sz="1600" b="1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lvl="0" algn="ctr"/>
            <a:r>
              <a:rPr lang="ru-RU" sz="1600" b="1" i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master</a:t>
            </a:r>
            <a:r>
              <a:rPr lang="ru-RU" sz="1600" b="1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–   лучший в какой-либо области </a:t>
            </a:r>
          </a:p>
          <a:p>
            <a:pPr lvl="0" algn="ctr"/>
            <a:r>
              <a:rPr lang="ru-RU" sz="1600" b="1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ru-RU" sz="1600" b="1" i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class</a:t>
            </a:r>
            <a:r>
              <a:rPr lang="ru-RU" sz="1600" b="1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–   занятие, урок.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57200" y="2876990"/>
            <a:ext cx="11024558" cy="3434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41300" lvl="0" indent="-229235">
              <a:lnSpc>
                <a:spcPts val="2280"/>
              </a:lnSpc>
              <a:spcBef>
                <a:spcPts val="105"/>
              </a:spcBef>
              <a:buFont typeface="Microsoft Sans Serif"/>
              <a:buChar char="•"/>
              <a:tabLst>
                <a:tab pos="241300" algn="l"/>
                <a:tab pos="241935" algn="l"/>
              </a:tabLst>
              <a:defRPr/>
            </a:pPr>
            <a:r>
              <a:rPr lang="ru-RU" sz="1600" spc="-1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Содержание</a:t>
            </a:r>
            <a:r>
              <a:rPr lang="ru-RU" sz="1600" spc="-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lang="ru-RU" sz="1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и</a:t>
            </a:r>
            <a:r>
              <a:rPr lang="ru-RU" sz="1600" spc="-1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lang="ru-RU" sz="1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требования</a:t>
            </a:r>
            <a:r>
              <a:rPr lang="ru-RU" sz="1600" spc="-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lang="ru-RU" sz="1600" spc="-1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конкурсного</a:t>
            </a:r>
            <a:r>
              <a:rPr lang="ru-RU" sz="1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испытания</a:t>
            </a:r>
            <a:r>
              <a:rPr lang="ru-RU" sz="1600" spc="2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lang="ru-RU" sz="1600" spc="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соотнесены </a:t>
            </a:r>
            <a:r>
              <a:rPr lang="ru-RU" sz="1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с</a:t>
            </a:r>
            <a:r>
              <a:rPr lang="ru-RU" sz="1600" spc="1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lang="ru-RU" sz="1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обобщенными</a:t>
            </a:r>
            <a:r>
              <a:rPr lang="ru-RU" sz="1600" spc="-1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lang="ru-RU" sz="1600" spc="-1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трудовыми </a:t>
            </a:r>
            <a:r>
              <a:rPr lang="ru-RU" sz="1600" spc="-1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функциями</a:t>
            </a:r>
            <a:r>
              <a:rPr lang="ru-RU" sz="1600" spc="3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lang="ru-RU" sz="1600" spc="-1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педагога</a:t>
            </a:r>
            <a:r>
              <a:rPr lang="ru-RU" sz="1600" spc="1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lang="ru-RU" sz="1600" spc="-1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дополнительного</a:t>
            </a:r>
            <a:r>
              <a:rPr lang="ru-RU" sz="1600" spc="1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lang="ru-RU" sz="1600" spc="-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образования </a:t>
            </a:r>
            <a:r>
              <a:rPr lang="ru-RU" sz="1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детей </a:t>
            </a:r>
            <a:r>
              <a:rPr lang="ru-RU" sz="1600" spc="-1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согласно</a:t>
            </a:r>
            <a:r>
              <a:rPr lang="ru-RU" sz="1600" spc="-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lang="ru-RU" sz="1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профессиональному</a:t>
            </a:r>
            <a:r>
              <a:rPr lang="ru-RU" sz="1600" spc="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lang="ru-RU" sz="1600" spc="-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стандарту</a:t>
            </a:r>
            <a:r>
              <a:rPr lang="ru-RU" sz="1600" spc="-1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«Педагог</a:t>
            </a:r>
            <a:r>
              <a:rPr lang="ru-RU" sz="1600" spc="1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lang="ru-RU" sz="1600" spc="-1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дополнительного</a:t>
            </a:r>
            <a:r>
              <a:rPr lang="ru-RU" sz="1600" spc="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lang="ru-RU" sz="1600" spc="-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образования</a:t>
            </a:r>
            <a:r>
              <a:rPr lang="ru-RU" sz="1600" spc="-1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lang="ru-RU" sz="1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детей</a:t>
            </a:r>
            <a:r>
              <a:rPr lang="ru-RU" sz="1600" spc="-1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lang="ru-RU" sz="1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и </a:t>
            </a:r>
            <a:r>
              <a:rPr lang="ru-RU" sz="1600" spc="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взрослых»,</a:t>
            </a:r>
            <a:r>
              <a:rPr lang="ru-RU" sz="1600" spc="-2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lang="ru-RU" sz="1600" spc="-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утвержденному</a:t>
            </a:r>
            <a:r>
              <a:rPr lang="ru-RU" sz="1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lang="ru-RU" sz="1600" spc="-1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приказом</a:t>
            </a:r>
            <a:r>
              <a:rPr lang="ru-RU" sz="1600" spc="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lang="ru-RU" sz="1600" spc="-2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Минтруда</a:t>
            </a:r>
            <a:r>
              <a:rPr lang="ru-RU" sz="1600" spc="-1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lang="ru-RU" sz="1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России</a:t>
            </a:r>
            <a:r>
              <a:rPr lang="ru-RU" sz="1600" spc="-1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от </a:t>
            </a:r>
            <a:r>
              <a:rPr lang="ru-RU" sz="1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22 сентября 2021</a:t>
            </a:r>
            <a:r>
              <a:rPr lang="ru-RU" sz="1600" spc="-2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lang="ru-RU" sz="1600" spc="-12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г.</a:t>
            </a:r>
            <a:r>
              <a:rPr lang="ru-RU" sz="1600" spc="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lang="ru-RU" sz="1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№ </a:t>
            </a:r>
            <a:r>
              <a:rPr lang="ru-RU" sz="1600" spc="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652н,</a:t>
            </a:r>
            <a:r>
              <a:rPr lang="ru-RU" sz="1600" spc="-2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lang="ru-RU" sz="1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и</a:t>
            </a:r>
            <a:r>
              <a:rPr lang="ru-RU" sz="1600" spc="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lang="ru-RU" sz="1600" spc="-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Единому </a:t>
            </a:r>
            <a:r>
              <a:rPr lang="ru-RU" sz="1600" spc="-484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lang="ru-RU" sz="1600" spc="-1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квалификационному</a:t>
            </a:r>
            <a:r>
              <a:rPr lang="ru-RU" sz="1600" spc="4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lang="ru-RU" sz="1600" spc="-1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справочнику </a:t>
            </a:r>
            <a:r>
              <a:rPr lang="ru-RU" sz="1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должностей</a:t>
            </a:r>
            <a:r>
              <a:rPr lang="ru-RU" sz="1600" spc="1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lang="ru-RU" sz="1600" spc="-1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руководителей,</a:t>
            </a:r>
            <a:r>
              <a:rPr lang="ru-RU" sz="1600" spc="-1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lang="ru-RU" sz="1600" spc="-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специалистов</a:t>
            </a:r>
            <a:r>
              <a:rPr lang="ru-RU" sz="1600" spc="4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lang="ru-RU" sz="1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и</a:t>
            </a:r>
            <a:r>
              <a:rPr lang="ru-RU" sz="1600" spc="1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lang="ru-RU" sz="1600" spc="-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служащих, </a:t>
            </a:r>
            <a:r>
              <a:rPr lang="ru-RU" sz="1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lang="ru-RU" sz="1600" spc="-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утвержденному</a:t>
            </a:r>
            <a:r>
              <a:rPr lang="ru-RU" sz="1600" spc="-1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приказом</a:t>
            </a:r>
            <a:r>
              <a:rPr lang="ru-RU" sz="1600" spc="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lang="ru-RU" sz="1600" spc="-5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Минздравсоцразвития</a:t>
            </a:r>
            <a:r>
              <a:rPr lang="ru-RU" sz="1600" spc="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lang="ru-RU" sz="1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России</a:t>
            </a:r>
            <a:r>
              <a:rPr lang="ru-RU" sz="1600" spc="-1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от</a:t>
            </a:r>
            <a:r>
              <a:rPr lang="ru-RU" sz="1600" spc="-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lang="ru-RU" sz="1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26</a:t>
            </a:r>
            <a:r>
              <a:rPr lang="ru-RU" sz="1600" spc="-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lang="ru-RU" sz="1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августа</a:t>
            </a:r>
            <a:r>
              <a:rPr lang="ru-RU" sz="1600" spc="1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lang="ru-RU" sz="1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2010</a:t>
            </a:r>
            <a:r>
              <a:rPr lang="ru-RU" sz="1600" spc="-2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lang="ru-RU" sz="1600" spc="-12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г.</a:t>
            </a:r>
            <a:r>
              <a:rPr lang="ru-RU" sz="1600" spc="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lang="ru-RU" sz="1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№</a:t>
            </a:r>
            <a:r>
              <a:rPr lang="ru-RU" sz="1600" spc="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lang="ru-RU" sz="1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761н.</a:t>
            </a:r>
          </a:p>
          <a:p>
            <a:pPr marL="241300" lvl="0" indent="-229235">
              <a:spcBef>
                <a:spcPts val="755"/>
              </a:spcBef>
              <a:buFont typeface="Microsoft Sans Serif"/>
              <a:buChar char="•"/>
              <a:tabLst>
                <a:tab pos="241300" algn="l"/>
                <a:tab pos="241935" algn="l"/>
              </a:tabLst>
              <a:defRPr/>
            </a:pPr>
            <a:r>
              <a:rPr lang="ru-RU" sz="1600" spc="-5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Внимание!</a:t>
            </a:r>
            <a:r>
              <a:rPr lang="ru-RU" sz="1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Конкурсант проводит Мастер-класс по любой теме своей программы, отражая  полноту, качество и совокупность выполняемых трудовых функций педагога  дополнительного образования детей: преподавание, психолого-педагогическое и  организационно-методическое обеспечение дополнительной общеобразовательной программы.</a:t>
            </a:r>
          </a:p>
          <a:p>
            <a:pPr marL="241300" marR="5080" lvl="0" indent="-229235">
              <a:lnSpc>
                <a:spcPct val="90000"/>
              </a:lnSpc>
              <a:spcBef>
                <a:spcPts val="944"/>
              </a:spcBef>
              <a:buClr>
                <a:srgbClr val="000000"/>
              </a:buClr>
              <a:buFont typeface="Microsoft Sans Serif"/>
              <a:buChar char="•"/>
              <a:tabLst>
                <a:tab pos="241300" algn="l"/>
                <a:tab pos="241935" algn="l"/>
              </a:tabLst>
              <a:defRPr/>
            </a:pPr>
            <a:r>
              <a:rPr lang="ru-RU" sz="1600" b="1" i="1" u="heavy" dirty="0">
                <a:solidFill>
                  <a:srgbClr val="7030A0"/>
                </a:solidFill>
                <a:uFill>
                  <a:solidFill>
                    <a:srgbClr val="0462C1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  <a:hlinkClick r:id="rId6"/>
              </a:rPr>
              <a:t>С 1 </a:t>
            </a:r>
            <a:r>
              <a:rPr lang="ru-RU" sz="1600" b="1" i="1" u="heavy" spc="-5" dirty="0">
                <a:solidFill>
                  <a:srgbClr val="7030A0"/>
                </a:solidFill>
                <a:uFill>
                  <a:solidFill>
                    <a:srgbClr val="0462C1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  <a:hlinkClick r:id="rId6"/>
              </a:rPr>
              <a:t>сентября вступил </a:t>
            </a:r>
            <a:r>
              <a:rPr lang="ru-RU" sz="1600" b="1" i="1" u="heavy" dirty="0">
                <a:solidFill>
                  <a:srgbClr val="7030A0"/>
                </a:solidFill>
                <a:uFill>
                  <a:solidFill>
                    <a:srgbClr val="0462C1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  <a:hlinkClick r:id="rId6"/>
              </a:rPr>
              <a:t>в </a:t>
            </a:r>
            <a:r>
              <a:rPr lang="ru-RU" sz="1600" b="1" i="1" u="heavy" spc="-5" dirty="0">
                <a:solidFill>
                  <a:srgbClr val="7030A0"/>
                </a:solidFill>
                <a:uFill>
                  <a:solidFill>
                    <a:srgbClr val="0462C1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  <a:hlinkClick r:id="rId6"/>
              </a:rPr>
              <a:t>силу новый </a:t>
            </a:r>
            <a:r>
              <a:rPr lang="ru-RU" sz="1600" b="1" i="1" u="heavy" spc="-5" dirty="0" err="1">
                <a:solidFill>
                  <a:srgbClr val="7030A0"/>
                </a:solidFill>
                <a:uFill>
                  <a:solidFill>
                    <a:srgbClr val="0462C1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  <a:hlinkClick r:id="rId6"/>
              </a:rPr>
              <a:t>Профстандарт</a:t>
            </a:r>
            <a:r>
              <a:rPr lang="ru-RU" sz="1600" b="1" i="1" u="heavy" spc="-5" dirty="0">
                <a:solidFill>
                  <a:srgbClr val="7030A0"/>
                </a:solidFill>
                <a:uFill>
                  <a:solidFill>
                    <a:srgbClr val="0462C1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  <a:hlinkClick r:id="rId6"/>
              </a:rPr>
              <a:t> </a:t>
            </a:r>
            <a:r>
              <a:rPr lang="ru-RU" sz="1600" b="1" i="1" u="heavy" dirty="0">
                <a:solidFill>
                  <a:srgbClr val="7030A0"/>
                </a:solidFill>
                <a:uFill>
                  <a:solidFill>
                    <a:srgbClr val="0462C1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  <a:hlinkClick r:id="rId6"/>
              </a:rPr>
              <a:t>в </a:t>
            </a:r>
            <a:r>
              <a:rPr lang="ru-RU" sz="1600" b="1" i="1" u="heavy" spc="-5" dirty="0">
                <a:solidFill>
                  <a:srgbClr val="7030A0"/>
                </a:solidFill>
                <a:uFill>
                  <a:solidFill>
                    <a:srgbClr val="0462C1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  <a:hlinkClick r:id="rId6"/>
              </a:rPr>
              <a:t>соответствии </a:t>
            </a:r>
            <a:r>
              <a:rPr lang="ru-RU" sz="1600" b="1" i="1" u="heavy" dirty="0">
                <a:solidFill>
                  <a:srgbClr val="7030A0"/>
                </a:solidFill>
                <a:uFill>
                  <a:solidFill>
                    <a:srgbClr val="0462C1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  <a:hlinkClick r:id="rId6"/>
              </a:rPr>
              <a:t>с </a:t>
            </a:r>
            <a:r>
              <a:rPr lang="ru-RU" sz="1600" b="1" i="1" u="heavy" spc="-5" dirty="0">
                <a:solidFill>
                  <a:srgbClr val="7030A0"/>
                </a:solidFill>
                <a:uFill>
                  <a:solidFill>
                    <a:srgbClr val="0462C1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  <a:hlinkClick r:id="rId6"/>
              </a:rPr>
              <a:t>Приказом</a:t>
            </a:r>
            <a:r>
              <a:rPr lang="ru-RU" sz="1600" b="1" i="1" u="heavy" dirty="0">
                <a:solidFill>
                  <a:srgbClr val="7030A0"/>
                </a:solidFill>
                <a:uFill>
                  <a:solidFill>
                    <a:srgbClr val="0462C1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  <a:hlinkClick r:id="rId6"/>
              </a:rPr>
              <a:t> </a:t>
            </a:r>
            <a:r>
              <a:rPr lang="ru-RU" sz="1600" b="1" i="1" u="heavy" spc="-15" dirty="0">
                <a:solidFill>
                  <a:srgbClr val="7030A0"/>
                </a:solidFill>
                <a:uFill>
                  <a:solidFill>
                    <a:srgbClr val="0462C1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  <a:hlinkClick r:id="rId6"/>
              </a:rPr>
              <a:t>Минтруда </a:t>
            </a:r>
            <a:r>
              <a:rPr lang="ru-RU" sz="1600" b="1" i="1" spc="-44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hlinkClick r:id="rId6"/>
              </a:rPr>
              <a:t> </a:t>
            </a:r>
            <a:r>
              <a:rPr lang="ru-RU" sz="1600" b="1" i="1" u="heavy" spc="-5" dirty="0">
                <a:solidFill>
                  <a:srgbClr val="7030A0"/>
                </a:solidFill>
                <a:uFill>
                  <a:solidFill>
                    <a:srgbClr val="0462C1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  <a:hlinkClick r:id="rId6"/>
              </a:rPr>
              <a:t>России от 22.09.2021 </a:t>
            </a:r>
            <a:r>
              <a:rPr lang="ru-RU" sz="1600" b="1" i="1" u="heavy" dirty="0">
                <a:solidFill>
                  <a:srgbClr val="7030A0"/>
                </a:solidFill>
                <a:uFill>
                  <a:solidFill>
                    <a:srgbClr val="0462C1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  <a:hlinkClick r:id="rId6"/>
              </a:rPr>
              <a:t>N 652н </a:t>
            </a:r>
            <a:r>
              <a:rPr lang="ru-RU" sz="1600" b="1" i="1" u="heavy" spc="-5" dirty="0">
                <a:solidFill>
                  <a:srgbClr val="7030A0"/>
                </a:solidFill>
                <a:uFill>
                  <a:solidFill>
                    <a:srgbClr val="0462C1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  <a:hlinkClick r:id="rId6"/>
              </a:rPr>
              <a:t>"Об утверждении профессионального стандарта </a:t>
            </a:r>
            <a:r>
              <a:rPr lang="ru-RU" sz="1600" b="1" i="1" u="heavy" spc="-10" dirty="0">
                <a:solidFill>
                  <a:srgbClr val="7030A0"/>
                </a:solidFill>
                <a:uFill>
                  <a:solidFill>
                    <a:srgbClr val="0462C1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  <a:hlinkClick r:id="rId6"/>
              </a:rPr>
              <a:t>"Педагог </a:t>
            </a:r>
            <a:r>
              <a:rPr lang="ru-RU" sz="1600" b="1" i="1" spc="-5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hlinkClick r:id="rId6"/>
              </a:rPr>
              <a:t> </a:t>
            </a:r>
            <a:r>
              <a:rPr lang="ru-RU" sz="1600" b="1" i="1" u="heavy" spc="-10" dirty="0">
                <a:solidFill>
                  <a:srgbClr val="7030A0"/>
                </a:solidFill>
                <a:uFill>
                  <a:solidFill>
                    <a:srgbClr val="0462C1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  <a:hlinkClick r:id="rId6"/>
              </a:rPr>
              <a:t>дополнительного</a:t>
            </a:r>
            <a:r>
              <a:rPr lang="ru-RU" sz="1600" b="1" i="1" u="heavy" spc="-40" dirty="0">
                <a:solidFill>
                  <a:srgbClr val="7030A0"/>
                </a:solidFill>
                <a:uFill>
                  <a:solidFill>
                    <a:srgbClr val="0462C1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  <a:hlinkClick r:id="rId6"/>
              </a:rPr>
              <a:t> </a:t>
            </a:r>
            <a:r>
              <a:rPr lang="ru-RU" sz="1600" b="1" i="1" u="heavy" dirty="0">
                <a:solidFill>
                  <a:srgbClr val="7030A0"/>
                </a:solidFill>
                <a:uFill>
                  <a:solidFill>
                    <a:srgbClr val="0462C1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  <a:hlinkClick r:id="rId6"/>
              </a:rPr>
              <a:t>образования</a:t>
            </a:r>
            <a:r>
              <a:rPr lang="ru-RU" sz="1600" b="1" i="1" u="heavy" spc="-35" dirty="0">
                <a:solidFill>
                  <a:srgbClr val="7030A0"/>
                </a:solidFill>
                <a:uFill>
                  <a:solidFill>
                    <a:srgbClr val="0462C1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  <a:hlinkClick r:id="rId6"/>
              </a:rPr>
              <a:t> </a:t>
            </a:r>
            <a:r>
              <a:rPr lang="ru-RU" sz="1600" b="1" i="1" u="heavy" spc="-10" dirty="0">
                <a:solidFill>
                  <a:srgbClr val="7030A0"/>
                </a:solidFill>
                <a:uFill>
                  <a:solidFill>
                    <a:srgbClr val="0462C1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  <a:hlinkClick r:id="rId6"/>
              </a:rPr>
              <a:t>детей</a:t>
            </a:r>
            <a:r>
              <a:rPr lang="ru-RU" sz="1600" b="1" i="1" u="heavy" spc="-5" dirty="0">
                <a:solidFill>
                  <a:srgbClr val="7030A0"/>
                </a:solidFill>
                <a:uFill>
                  <a:solidFill>
                    <a:srgbClr val="0462C1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  <a:hlinkClick r:id="rId6"/>
              </a:rPr>
              <a:t> </a:t>
            </a:r>
            <a:r>
              <a:rPr lang="ru-RU" sz="1600" b="1" i="1" u="heavy" dirty="0">
                <a:solidFill>
                  <a:srgbClr val="7030A0"/>
                </a:solidFill>
                <a:uFill>
                  <a:solidFill>
                    <a:srgbClr val="0462C1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  <a:hlinkClick r:id="rId6"/>
              </a:rPr>
              <a:t>и</a:t>
            </a:r>
            <a:r>
              <a:rPr lang="ru-RU" sz="1600" b="1" i="1" u="heavy" spc="-5" dirty="0">
                <a:solidFill>
                  <a:srgbClr val="7030A0"/>
                </a:solidFill>
                <a:uFill>
                  <a:solidFill>
                    <a:srgbClr val="0462C1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  <a:hlinkClick r:id="rId6"/>
              </a:rPr>
              <a:t> </a:t>
            </a:r>
            <a:r>
              <a:rPr lang="ru-RU" sz="1600" b="1" i="1" u="heavy" dirty="0">
                <a:solidFill>
                  <a:srgbClr val="7030A0"/>
                </a:solidFill>
                <a:uFill>
                  <a:solidFill>
                    <a:srgbClr val="0462C1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  <a:hlinkClick r:id="rId6"/>
              </a:rPr>
              <a:t>взрослых"</a:t>
            </a:r>
            <a:r>
              <a:rPr lang="ru-RU" sz="1600" b="1" i="1" u="heavy" spc="-35" dirty="0">
                <a:solidFill>
                  <a:srgbClr val="7030A0"/>
                </a:solidFill>
                <a:uFill>
                  <a:solidFill>
                    <a:srgbClr val="0462C1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  <a:hlinkClick r:id="rId6"/>
              </a:rPr>
              <a:t> </a:t>
            </a:r>
            <a:r>
              <a:rPr lang="ru-RU" sz="1600" b="1" i="1" u="heavy" dirty="0">
                <a:solidFill>
                  <a:srgbClr val="7030A0"/>
                </a:solidFill>
                <a:uFill>
                  <a:solidFill>
                    <a:srgbClr val="0462C1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  <a:hlinkClick r:id="rId6"/>
              </a:rPr>
              <a:t>(Зарегистрировано</a:t>
            </a:r>
            <a:r>
              <a:rPr lang="ru-RU" sz="1600" b="1" i="1" u="heavy" spc="-30" dirty="0">
                <a:solidFill>
                  <a:srgbClr val="7030A0"/>
                </a:solidFill>
                <a:uFill>
                  <a:solidFill>
                    <a:srgbClr val="0462C1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  <a:hlinkClick r:id="rId6"/>
              </a:rPr>
              <a:t> </a:t>
            </a:r>
            <a:r>
              <a:rPr lang="ru-RU" sz="1600" b="1" i="1" u="heavy" dirty="0">
                <a:solidFill>
                  <a:srgbClr val="7030A0"/>
                </a:solidFill>
                <a:uFill>
                  <a:solidFill>
                    <a:srgbClr val="0462C1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  <a:hlinkClick r:id="rId6"/>
              </a:rPr>
              <a:t>в Минюсте</a:t>
            </a:r>
            <a:r>
              <a:rPr lang="ru-RU" sz="1600" b="1" i="1" u="heavy" spc="-30" dirty="0">
                <a:solidFill>
                  <a:srgbClr val="7030A0"/>
                </a:solidFill>
                <a:uFill>
                  <a:solidFill>
                    <a:srgbClr val="0462C1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  <a:hlinkClick r:id="rId6"/>
              </a:rPr>
              <a:t> </a:t>
            </a:r>
            <a:r>
              <a:rPr lang="ru-RU" sz="1600" b="1" i="1" u="heavy" spc="-5" dirty="0">
                <a:solidFill>
                  <a:srgbClr val="7030A0"/>
                </a:solidFill>
                <a:uFill>
                  <a:solidFill>
                    <a:srgbClr val="0462C1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  <a:hlinkClick r:id="rId6"/>
              </a:rPr>
              <a:t>России </a:t>
            </a:r>
            <a:r>
              <a:rPr lang="ru-RU" sz="1600" b="1" i="1" spc="-434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hlinkClick r:id="rId6"/>
              </a:rPr>
              <a:t> </a:t>
            </a:r>
            <a:r>
              <a:rPr lang="ru-RU" sz="1600" b="1" i="1" u="heavy" dirty="0">
                <a:solidFill>
                  <a:srgbClr val="7030A0"/>
                </a:solidFill>
                <a:uFill>
                  <a:solidFill>
                    <a:srgbClr val="0462C1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  <a:hlinkClick r:id="rId6"/>
              </a:rPr>
              <a:t>17.12.2021</a:t>
            </a:r>
            <a:r>
              <a:rPr lang="ru-RU" sz="1600" b="1" i="1" u="heavy" spc="-50" dirty="0">
                <a:solidFill>
                  <a:srgbClr val="7030A0"/>
                </a:solidFill>
                <a:uFill>
                  <a:solidFill>
                    <a:srgbClr val="0462C1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  <a:hlinkClick r:id="rId6"/>
              </a:rPr>
              <a:t> </a:t>
            </a:r>
            <a:r>
              <a:rPr lang="ru-RU" sz="1600" b="1" i="1" u="heavy" dirty="0">
                <a:solidFill>
                  <a:srgbClr val="7030A0"/>
                </a:solidFill>
                <a:uFill>
                  <a:solidFill>
                    <a:srgbClr val="0462C1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  <a:hlinkClick r:id="rId6"/>
              </a:rPr>
              <a:t>N</a:t>
            </a:r>
            <a:r>
              <a:rPr lang="ru-RU" sz="1600" b="1" i="1" u="heavy" spc="-10" dirty="0">
                <a:solidFill>
                  <a:srgbClr val="7030A0"/>
                </a:solidFill>
                <a:uFill>
                  <a:solidFill>
                    <a:srgbClr val="0462C1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  <a:hlinkClick r:id="rId6"/>
              </a:rPr>
              <a:t> </a:t>
            </a:r>
            <a:r>
              <a:rPr lang="ru-RU" sz="1600" b="1" i="1" u="heavy" dirty="0">
                <a:solidFill>
                  <a:srgbClr val="7030A0"/>
                </a:solidFill>
                <a:uFill>
                  <a:solidFill>
                    <a:srgbClr val="0462C1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  <a:hlinkClick r:id="rId6"/>
              </a:rPr>
              <a:t>66403)</a:t>
            </a:r>
            <a:endParaRPr lang="ru-RU" sz="1600" i="1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6777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9"/>
          <a:stretch/>
        </p:blipFill>
        <p:spPr>
          <a:xfrm>
            <a:off x="0" y="-6416"/>
            <a:ext cx="12192000" cy="1396538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238134" y="1882150"/>
            <a:ext cx="1166866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особенности мастер-класса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15771" y="100731"/>
            <a:ext cx="7679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ГАУ ДПО РЕГИОНАЛЬНЫЙ МЕТОДИЧЕСКИЙ ЦЕНТР 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ДОПОЛНИТЕЛЬНОГО ОБРАЗОВАНИЯ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РЕСПУБЛИКИ БАШКОРТОСТАН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71" b="89958" l="4343" r="96162">
                        <a14:foregroundMark x1="32424" y1="33404" x2="61414" y2="20190"/>
                        <a14:foregroundMark x1="46566" y1="27378" x2="47576" y2="6554"/>
                        <a14:foregroundMark x1="46869" y1="27273" x2="59394" y2="46406"/>
                        <a14:foregroundMark x1="49394" y1="53066" x2="56667" y2="46617"/>
                        <a14:foregroundMark x1="34242" y1="65328" x2="46061" y2="72516"/>
                        <a14:foregroundMark x1="48384" y1="78541" x2="28182" y2="67230"/>
                        <a14:foregroundMark x1="46970" y1="78858" x2="23131" y2="79598"/>
                        <a14:foregroundMark x1="21111" y1="76321" x2="24646" y2="66068"/>
                        <a14:foregroundMark x1="21717" y1="74313" x2="22626" y2="64693"/>
                        <a14:foregroundMark x1="34545" y1="32981" x2="42323" y2="5603"/>
                        <a14:foregroundMark x1="43939" y1="62474" x2="56768" y2="57188"/>
                        <a14:foregroundMark x1="35859" y1="40803" x2="68788" y2="27273"/>
                        <a14:foregroundMark x1="58788" y1="23467" x2="52727" y2="6448"/>
                        <a14:foregroundMark x1="66061" y1="46089" x2="83333" y2="45243"/>
                        <a14:foregroundMark x1="72121" y1="56660" x2="71313" y2="37949"/>
                        <a14:foregroundMark x1="80202" y1="56237" x2="80404" y2="37209"/>
                        <a14:foregroundMark x1="19293" y1="57400" x2="20303" y2="35518"/>
                        <a14:foregroundMark x1="26667" y1="57928" x2="27071" y2="34778"/>
                        <a14:foregroundMark x1="46364" y1="79810" x2="64545" y2="77273"/>
                        <a14:foregroundMark x1="49697" y1="77273" x2="67778" y2="65433"/>
                        <a14:foregroundMark x1="56061" y1="69239" x2="65556" y2="63319"/>
                        <a14:foregroundMark x1="58384" y1="76004" x2="72626" y2="64799"/>
                        <a14:foregroundMark x1="58788" y1="76216" x2="80303" y2="79810"/>
                        <a14:foregroundMark x1="58384" y1="73784" x2="77677" y2="78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16"/>
            <a:ext cx="1315771" cy="125729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394601" y="1427646"/>
            <a:ext cx="10644997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ru-RU" sz="2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51137" y="2836257"/>
            <a:ext cx="1074276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80000"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1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 новый подход к процессу обучения;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80000"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2) форма работы в малых группах, позволяющая провести обмен мнениями;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80000"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3) создание условий для включения всех участников мастер-класса в активную деятельность;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80000"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4) постановка проблемной задачи и ее решение через проигрывание заданных ситуаций;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80000"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5) демонстрация приемов, раскрывающих творческий потенциал, как Мастера, так и участников мастер-класса;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80000"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6) сотрудничество, сотворчество, совместный поиск решения педагогической задачи.</a:t>
            </a:r>
          </a:p>
        </p:txBody>
      </p:sp>
    </p:spTree>
    <p:extLst>
      <p:ext uri="{BB962C8B-B14F-4D97-AF65-F5344CB8AC3E}">
        <p14:creationId xmlns:p14="http://schemas.microsoft.com/office/powerpoint/2010/main" val="336795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9"/>
          <a:stretch/>
        </p:blipFill>
        <p:spPr>
          <a:xfrm>
            <a:off x="0" y="-6416"/>
            <a:ext cx="12192000" cy="1396538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61667" y="1818046"/>
            <a:ext cx="116686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15771" y="100731"/>
            <a:ext cx="7679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ГАУ ДПО РЕГИОНАЛЬНЫЙ МЕТОДИЧЕСКИЙ ЦЕНТР 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ДОПОЛНИТЕЛЬНОГО ОБРАЗОВАНИЯ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РЕСПУБЛИКИ БАШКОРТОСТАН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71" b="89958" l="4343" r="96162">
                        <a14:foregroundMark x1="32424" y1="33404" x2="61414" y2="20190"/>
                        <a14:foregroundMark x1="46566" y1="27378" x2="47576" y2="6554"/>
                        <a14:foregroundMark x1="46869" y1="27273" x2="59394" y2="46406"/>
                        <a14:foregroundMark x1="49394" y1="53066" x2="56667" y2="46617"/>
                        <a14:foregroundMark x1="34242" y1="65328" x2="46061" y2="72516"/>
                        <a14:foregroundMark x1="48384" y1="78541" x2="28182" y2="67230"/>
                        <a14:foregroundMark x1="46970" y1="78858" x2="23131" y2="79598"/>
                        <a14:foregroundMark x1="21111" y1="76321" x2="24646" y2="66068"/>
                        <a14:foregroundMark x1="21717" y1="74313" x2="22626" y2="64693"/>
                        <a14:foregroundMark x1="34545" y1="32981" x2="42323" y2="5603"/>
                        <a14:foregroundMark x1="43939" y1="62474" x2="56768" y2="57188"/>
                        <a14:foregroundMark x1="35859" y1="40803" x2="68788" y2="27273"/>
                        <a14:foregroundMark x1="58788" y1="23467" x2="52727" y2="6448"/>
                        <a14:foregroundMark x1="66061" y1="46089" x2="83333" y2="45243"/>
                        <a14:foregroundMark x1="72121" y1="56660" x2="71313" y2="37949"/>
                        <a14:foregroundMark x1="80202" y1="56237" x2="80404" y2="37209"/>
                        <a14:foregroundMark x1="19293" y1="57400" x2="20303" y2="35518"/>
                        <a14:foregroundMark x1="26667" y1="57928" x2="27071" y2="34778"/>
                        <a14:foregroundMark x1="46364" y1="79810" x2="64545" y2="77273"/>
                        <a14:foregroundMark x1="49697" y1="77273" x2="67778" y2="65433"/>
                        <a14:foregroundMark x1="56061" y1="69239" x2="65556" y2="63319"/>
                        <a14:foregroundMark x1="58384" y1="76004" x2="72626" y2="64799"/>
                        <a14:foregroundMark x1="58788" y1="76216" x2="80303" y2="79810"/>
                        <a14:foregroundMark x1="58384" y1="73784" x2="77677" y2="78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16"/>
            <a:ext cx="1315771" cy="125729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773500" y="1358023"/>
            <a:ext cx="10644997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ru-RU" sz="2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04201" y="1542688"/>
            <a:ext cx="83704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all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Варианты мастер-класса</a:t>
            </a:r>
            <a:endParaRPr kumimoji="0" lang="ru-RU" sz="3200" b="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73500" y="2137247"/>
            <a:ext cx="1018779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80000"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Показ программы деятельности, факультатива и т.п</a:t>
            </a: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.;</a:t>
            </a: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80000"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Показ отдельных форм работы, которые использует в своей деятельности </a:t>
            </a: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педагог;</a:t>
            </a: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80000"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Показ отдельных методов </a:t>
            </a: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работы;</a:t>
            </a: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80000"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Показ инновационных моментов </a:t>
            </a: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деятельности.</a:t>
            </a: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object 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159477" y="3736505"/>
            <a:ext cx="6990837" cy="71940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03358" y="4558787"/>
            <a:ext cx="117721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1275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-</a:t>
            </a:r>
            <a:r>
              <a:rPr kumimoji="0" lang="ru-RU" sz="20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с</a:t>
            </a:r>
            <a:r>
              <a:rPr kumimoji="0" lang="ru-RU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педа</a:t>
            </a:r>
            <a:r>
              <a:rPr kumimoji="0" lang="ru-RU" sz="20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г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огами</a:t>
            </a:r>
            <a:r>
              <a:rPr kumimoji="0" lang="ru-RU" sz="20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и </a:t>
            </a:r>
            <a:r>
              <a:rPr kumimoji="0" lang="ru-RU" sz="2000" b="1" i="0" u="none" strike="noStrike" kern="1200" cap="none" spc="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д</a:t>
            </a:r>
            <a:r>
              <a:rPr kumimoji="0" lang="ru-RU" sz="2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л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я</a:t>
            </a:r>
            <a:r>
              <a:rPr kumimoji="0" lang="ru-RU" sz="2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н</a:t>
            </a:r>
            <a:r>
              <a:rPr kumimoji="0" lang="ru-RU" sz="20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и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х</a:t>
            </a:r>
            <a:r>
              <a:rPr kumimoji="0" lang="ru-RU" sz="2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 бе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з</a:t>
            </a:r>
            <a:r>
              <a:rPr kumimoji="0" lang="ru-RU" sz="2000" b="1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участия</a:t>
            </a:r>
            <a:r>
              <a:rPr kumimoji="0" lang="ru-RU" sz="2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 де</a:t>
            </a:r>
            <a:r>
              <a:rPr kumimoji="0" lang="ru-RU" sz="20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т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ей;</a:t>
            </a:r>
          </a:p>
          <a:p>
            <a:pPr marL="334010" marR="498475" lvl="0" indent="-29337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-</a:t>
            </a:r>
            <a:r>
              <a:rPr kumimoji="0" lang="ru-RU" sz="2000" b="1" i="0" u="none" strike="noStrike" kern="1200" cap="none" spc="1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с г</a:t>
            </a:r>
            <a:r>
              <a:rPr kumimoji="0" lang="ru-RU" sz="2000" b="1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р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уппой</a:t>
            </a:r>
            <a:r>
              <a:rPr kumimoji="0" lang="ru-RU" sz="20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обучающ</a:t>
            </a:r>
            <a:r>
              <a:rPr kumimoji="0" lang="ru-RU" sz="20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и</a:t>
            </a:r>
            <a:r>
              <a:rPr kumimoji="0" lang="ru-RU" sz="2000" b="1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х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ся</a:t>
            </a:r>
            <a:r>
              <a:rPr kumimoji="0" lang="ru-RU" sz="20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 </a:t>
            </a:r>
            <a:r>
              <a:rPr kumimoji="0" lang="ru-RU" sz="2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дете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й</a:t>
            </a:r>
            <a:r>
              <a:rPr kumimoji="0" lang="ru-RU" sz="2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или с  </a:t>
            </a:r>
            <a:r>
              <a:rPr kumimoji="0" lang="ru-RU" sz="20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отдельными </a:t>
            </a:r>
            <a:r>
              <a:rPr kumimoji="0" lang="ru-RU" sz="2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детьми </a:t>
            </a:r>
            <a:r>
              <a:rPr kumimoji="0" lang="ru-RU" sz="2000" b="1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для </a:t>
            </a:r>
            <a:r>
              <a:rPr kumimoji="0" lang="ru-RU" sz="2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педагогической </a:t>
            </a:r>
            <a:r>
              <a:rPr kumimoji="0" lang="ru-RU" sz="2000" b="1" i="0" u="none" strike="noStrike" kern="1200" cap="none" spc="-6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 </a:t>
            </a:r>
            <a:r>
              <a:rPr kumimoji="0" lang="ru-RU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аудитории.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Cambria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751826" y="5480795"/>
            <a:ext cx="87816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Результатом «мастер-класса» является модель урока (занятия), которую разработал «учитель-ученик» под руководством «учителя-Мастера» с целью применения этой модели в практике собственной деятельности.</a:t>
            </a:r>
            <a:b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</a:br>
            <a:endParaRPr kumimoji="0" lang="ru-RU" sz="1800" b="1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1531" y="5480795"/>
            <a:ext cx="573074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994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9"/>
          <a:stretch/>
        </p:blipFill>
        <p:spPr>
          <a:xfrm>
            <a:off x="0" y="-6416"/>
            <a:ext cx="12192000" cy="139653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315771" y="100731"/>
            <a:ext cx="7679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ГАУ ДПО РЕГИОНАЛЬНЫЙ МЕТОДИЧЕСКИЙ ЦЕНТР 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ДОПОЛНИТЕЛЬНОГО ОБРАЗОВАНИЯ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РЕСПУБЛИКИ БАШКОРТОСТАН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71" b="89958" l="4343" r="96162">
                        <a14:foregroundMark x1="32424" y1="33404" x2="61414" y2="20190"/>
                        <a14:foregroundMark x1="46566" y1="27378" x2="47576" y2="6554"/>
                        <a14:foregroundMark x1="46869" y1="27273" x2="59394" y2="46406"/>
                        <a14:foregroundMark x1="49394" y1="53066" x2="56667" y2="46617"/>
                        <a14:foregroundMark x1="34242" y1="65328" x2="46061" y2="72516"/>
                        <a14:foregroundMark x1="48384" y1="78541" x2="28182" y2="67230"/>
                        <a14:foregroundMark x1="46970" y1="78858" x2="23131" y2="79598"/>
                        <a14:foregroundMark x1="21111" y1="76321" x2="24646" y2="66068"/>
                        <a14:foregroundMark x1="21717" y1="74313" x2="22626" y2="64693"/>
                        <a14:foregroundMark x1="34545" y1="32981" x2="42323" y2="5603"/>
                        <a14:foregroundMark x1="43939" y1="62474" x2="56768" y2="57188"/>
                        <a14:foregroundMark x1="35859" y1="40803" x2="68788" y2="27273"/>
                        <a14:foregroundMark x1="58788" y1="23467" x2="52727" y2="6448"/>
                        <a14:foregroundMark x1="66061" y1="46089" x2="83333" y2="45243"/>
                        <a14:foregroundMark x1="72121" y1="56660" x2="71313" y2="37949"/>
                        <a14:foregroundMark x1="80202" y1="56237" x2="80404" y2="37209"/>
                        <a14:foregroundMark x1="19293" y1="57400" x2="20303" y2="35518"/>
                        <a14:foregroundMark x1="26667" y1="57928" x2="27071" y2="34778"/>
                        <a14:foregroundMark x1="46364" y1="79810" x2="64545" y2="77273"/>
                        <a14:foregroundMark x1="49697" y1="77273" x2="67778" y2="65433"/>
                        <a14:foregroundMark x1="56061" y1="69239" x2="65556" y2="63319"/>
                        <a14:foregroundMark x1="58384" y1="76004" x2="72626" y2="64799"/>
                        <a14:foregroundMark x1="58788" y1="76216" x2="80303" y2="79810"/>
                        <a14:foregroundMark x1="58384" y1="73784" x2="77677" y2="78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16"/>
            <a:ext cx="1315771" cy="125729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22539" y="1390122"/>
            <a:ext cx="10946921" cy="9925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-35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Придется</a:t>
            </a:r>
            <a:r>
              <a:rPr kumimoji="0" lang="ru-RU" sz="2800" b="1" i="0" u="none" strike="noStrike" kern="0" cap="none" spc="-9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 </a:t>
            </a:r>
            <a:r>
              <a:rPr kumimoji="0" lang="ru-RU" sz="2800" b="1" i="0" u="none" strike="noStrike" kern="0" cap="none" spc="-3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ответить</a:t>
            </a:r>
            <a:r>
              <a:rPr kumimoji="0" lang="ru-RU" sz="2800" b="1" i="0" u="none" strike="noStrike" kern="0" cap="none" spc="-9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 </a:t>
            </a:r>
            <a:r>
              <a:rPr kumimoji="0" lang="ru-RU" sz="2800" b="1" i="0" u="none" strike="noStrike" kern="0" cap="none" spc="-15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на</a:t>
            </a:r>
            <a:r>
              <a:rPr kumimoji="0" lang="ru-RU" sz="2800" b="1" i="0" u="none" strike="noStrike" kern="0" cap="none" spc="-65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 </a:t>
            </a:r>
            <a:r>
              <a:rPr kumimoji="0" lang="ru-RU" sz="2800" b="1" i="0" u="none" strike="noStrike" kern="0" cap="none" spc="-3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вопрос</a:t>
            </a:r>
          </a:p>
          <a:p>
            <a:pPr marL="12700" marR="5080" lvl="0" indent="0" algn="ctr" defTabSz="914400" rtl="0" eaLnBrk="1" fontAlgn="auto" latinLnBrk="0" hangingPunct="1">
              <a:lnSpc>
                <a:spcPct val="100000"/>
              </a:lnSpc>
              <a:spcBef>
                <a:spcPts val="3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-25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«Что</a:t>
            </a:r>
            <a:r>
              <a:rPr kumimoji="0" lang="ru-RU" sz="2800" b="1" i="0" u="none" strike="noStrike" kern="0" cap="none" spc="-95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 </a:t>
            </a:r>
            <a:r>
              <a:rPr kumimoji="0" lang="ru-RU" sz="2800" b="1" i="0" u="none" strike="noStrike" kern="0" cap="none" spc="-15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вы</a:t>
            </a:r>
            <a:r>
              <a:rPr kumimoji="0" lang="ru-RU" sz="2800" b="1" i="0" u="none" strike="noStrike" kern="0" cap="none" spc="-65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 </a:t>
            </a:r>
            <a:r>
              <a:rPr kumimoji="0" lang="ru-RU" sz="2800" b="1" i="0" u="none" strike="noStrike" kern="0" cap="none" spc="-35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планируете,</a:t>
            </a:r>
            <a:r>
              <a:rPr kumimoji="0" lang="ru-RU" sz="2800" b="1" i="0" u="none" strike="noStrike" kern="0" cap="none" spc="-7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 </a:t>
            </a:r>
            <a:r>
              <a:rPr kumimoji="0" lang="ru-RU" sz="2800" b="1" i="0" u="none" strike="noStrike" kern="0" cap="none" spc="-3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хотите</a:t>
            </a:r>
            <a:r>
              <a:rPr kumimoji="0" lang="ru-RU" sz="2800" b="1" i="0" u="none" strike="noStrike" kern="0" cap="none" spc="-8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 </a:t>
            </a:r>
            <a:r>
              <a:rPr kumimoji="0" lang="ru-RU" sz="2800" b="1" i="0" u="none" strike="noStrike" kern="0" cap="none" spc="-3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добиться</a:t>
            </a:r>
            <a:r>
              <a:rPr kumimoji="0" lang="ru-RU" sz="2800" b="1" i="0" u="none" strike="noStrike" kern="0" cap="none" spc="-8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 </a:t>
            </a:r>
            <a:r>
              <a:rPr kumimoji="0" lang="ru-RU" sz="2800" b="1" i="0" u="none" strike="noStrike" kern="0" cap="none" spc="-15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на</a:t>
            </a:r>
            <a:r>
              <a:rPr kumimoji="0" lang="ru-RU" sz="2800" b="1" i="0" u="none" strike="noStrike" kern="0" cap="none" spc="-55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 </a:t>
            </a:r>
            <a:r>
              <a:rPr kumimoji="0" lang="ru-RU" sz="2800" b="1" i="0" u="none" strike="noStrike" kern="0" cap="none" spc="-35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мастер- </a:t>
            </a:r>
            <a:r>
              <a:rPr kumimoji="0" lang="ru-RU" sz="2800" b="1" i="0" u="none" strike="noStrike" kern="0" cap="none" spc="-89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 </a:t>
            </a:r>
            <a:r>
              <a:rPr kumimoji="0" lang="ru-RU" sz="2800" b="1" i="0" u="none" strike="noStrike" kern="0" cap="none" spc="-3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классе?»</a:t>
            </a:r>
            <a:endParaRPr kumimoji="0" lang="ru-RU" sz="2800" b="1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63514" y="2786660"/>
            <a:ext cx="7461286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41300" marR="0" lvl="0" indent="-229235" algn="l" defTabSz="914400" rtl="0" eaLnBrk="1" fontAlgn="auto" latinLnBrk="0" hangingPunct="1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Tx/>
              <a:buSzTx/>
              <a:buFont typeface="Microsoft Sans Serif"/>
              <a:buChar char="•"/>
              <a:tabLst>
                <a:tab pos="241935" algn="l"/>
              </a:tabLst>
              <a:defRPr/>
            </a:pPr>
            <a:r>
              <a:rPr kumimoji="0" lang="ru-RU" sz="2400" b="1" i="0" u="none" strike="noStrike" kern="0" cap="none" spc="-1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Учить</a:t>
            </a:r>
            <a:r>
              <a:rPr kumimoji="0" lang="ru-RU" sz="2400" b="1" i="0" u="none" strike="noStrike" kern="0" cap="none" spc="-3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kumimoji="0" lang="ru-RU" sz="2400" b="1" i="0" u="none" strike="noStrike" kern="0" cap="none" spc="-2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коллег?</a:t>
            </a:r>
          </a:p>
          <a:p>
            <a:pPr marL="241300" marR="0" lvl="0" indent="-229235" algn="l" defTabSz="914400" rtl="0" eaLnBrk="1" fontAlgn="auto" latinLnBrk="0" hangingPunct="1">
              <a:lnSpc>
                <a:spcPct val="100000"/>
              </a:lnSpc>
              <a:spcBef>
                <a:spcPts val="325"/>
              </a:spcBef>
              <a:spcAft>
                <a:spcPts val="0"/>
              </a:spcAft>
              <a:buClrTx/>
              <a:buSzTx/>
              <a:buFont typeface="Microsoft Sans Serif"/>
              <a:buChar char="•"/>
              <a:tabLst>
                <a:tab pos="241935" algn="l"/>
              </a:tabLst>
              <a:defRPr/>
            </a:pPr>
            <a:r>
              <a:rPr kumimoji="0" lang="ru-RU" sz="2400" b="1" i="0" u="none" strike="noStrike" kern="0" cap="none" spc="-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Учиться</a:t>
            </a:r>
            <a:r>
              <a:rPr kumimoji="0" lang="ru-RU" sz="2400" b="1" i="0" u="none" strike="noStrike" kern="0" cap="none" spc="-2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kumimoji="0" lang="ru-RU" sz="2400" b="1" i="0" u="none" strike="noStrike" kern="0" cap="none" spc="-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самому?</a:t>
            </a:r>
          </a:p>
          <a:p>
            <a:pPr marL="241300" marR="0" lvl="0" indent="-229235" algn="l" defTabSz="914400" rtl="0" eaLnBrk="1" fontAlgn="auto" latinLnBrk="0" hangingPunct="1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Tx/>
              <a:buSzTx/>
              <a:buFont typeface="Microsoft Sans Serif"/>
              <a:buChar char="•"/>
              <a:tabLst>
                <a:tab pos="241935" algn="l"/>
              </a:tabLst>
              <a:defRPr/>
            </a:pPr>
            <a:r>
              <a:rPr kumimoji="0" lang="ru-RU" sz="2400" b="1" i="0" u="none" strike="noStrike" kern="0" cap="none" spc="-2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Делиться</a:t>
            </a:r>
            <a:r>
              <a:rPr kumimoji="0" lang="ru-RU" sz="2400" b="1" i="0" u="none" strike="noStrike" kern="0" cap="none" spc="-1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опытом?</a:t>
            </a:r>
          </a:p>
          <a:p>
            <a:pPr marL="241300" marR="0" lvl="0" indent="-229235" algn="l" defTabSz="914400" rtl="0" eaLnBrk="1" fontAlgn="auto" latinLnBrk="0" hangingPunct="1">
              <a:lnSpc>
                <a:spcPct val="100000"/>
              </a:lnSpc>
              <a:spcBef>
                <a:spcPts val="325"/>
              </a:spcBef>
              <a:spcAft>
                <a:spcPts val="0"/>
              </a:spcAft>
              <a:buClrTx/>
              <a:buSzTx/>
              <a:buFont typeface="Microsoft Sans Serif"/>
              <a:buChar char="•"/>
              <a:tabLst>
                <a:tab pos="241935" algn="l"/>
              </a:tabLst>
              <a:defRPr/>
            </a:pPr>
            <a:r>
              <a:rPr kumimoji="0" lang="ru-RU" sz="2400" b="1" i="0" u="none" strike="noStrike" kern="0" cap="none" spc="-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Быть</a:t>
            </a:r>
            <a:r>
              <a:rPr kumimoji="0" lang="ru-RU" sz="2400" b="1" i="0" u="none" strike="noStrike" kern="0" cap="none" spc="-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донором</a:t>
            </a:r>
            <a:r>
              <a:rPr kumimoji="0" lang="ru-RU" sz="2400" b="1" i="0" u="none" strike="noStrike" kern="0" cap="none" spc="-1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kumimoji="0" lang="ru-RU" sz="2400" b="1" i="0" u="none" strike="noStrike" kern="0" cap="none" spc="-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своих</a:t>
            </a:r>
            <a:r>
              <a:rPr kumimoji="0" lang="ru-RU" sz="2400" b="1" i="0" u="none" strike="noStrike" kern="0" cap="none" spc="-1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kumimoji="0" lang="ru-RU" sz="2400" b="1" i="0" u="none" strike="noStrike" kern="0" cap="none" spc="-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практик?</a:t>
            </a:r>
          </a:p>
          <a:p>
            <a:pPr marL="241300" marR="0" lvl="0" indent="-229235" algn="l" defTabSz="914400" rtl="0" eaLnBrk="1" fontAlgn="auto" latinLnBrk="0" hangingPunct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Tx/>
              <a:buSzTx/>
              <a:buFont typeface="Microsoft Sans Serif"/>
              <a:buChar char="•"/>
              <a:tabLst>
                <a:tab pos="241935" algn="l"/>
              </a:tabLst>
              <a:defRPr/>
            </a:pPr>
            <a:r>
              <a:rPr kumimoji="0" lang="ru-RU" sz="2400" b="1" i="0" u="none" strike="noStrike" kern="0" cap="none" spc="-2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Транслировать</a:t>
            </a:r>
            <a:r>
              <a:rPr kumimoji="0" lang="ru-RU" sz="2400" b="1" i="0" u="none" strike="noStrike" kern="0" cap="none" spc="-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отбор</a:t>
            </a:r>
            <a:r>
              <a:rPr kumimoji="0" lang="ru-RU" sz="2400" b="1" i="0" u="none" strike="noStrike" kern="0" cap="none" spc="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kumimoji="0" lang="ru-RU" sz="2400" b="1" i="0" u="none" strike="noStrike" kern="0" cap="none" spc="-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практик?</a:t>
            </a:r>
          </a:p>
          <a:p>
            <a:pPr marL="241300" marR="0" lvl="0" indent="-229235" algn="l" defTabSz="914400" rtl="0" eaLnBrk="1" fontAlgn="auto" latinLnBrk="0" hangingPunct="1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Tx/>
              <a:buSzTx/>
              <a:buFont typeface="Microsoft Sans Serif"/>
              <a:buChar char="•"/>
              <a:tabLst>
                <a:tab pos="241935" algn="l"/>
              </a:tabLst>
              <a:defRPr/>
            </a:pPr>
            <a:r>
              <a:rPr kumimoji="0" lang="ru-RU" sz="2400" b="1" i="0" u="none" strike="noStrike" kern="0" cap="none" spc="-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Представить</a:t>
            </a: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свой</a:t>
            </a:r>
            <a:r>
              <a:rPr kumimoji="0" lang="ru-RU" sz="2400" b="1" i="0" u="none" strike="noStrike" kern="0" cap="none" spc="-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kumimoji="0" lang="ru-RU" sz="2400" b="1" i="0" u="none" strike="noStrike" kern="0" cap="none" spc="-1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педагогический</a:t>
            </a:r>
            <a:r>
              <a:rPr kumimoji="0" lang="ru-RU" sz="2400" b="1" i="0" u="none" strike="noStrike" kern="0" cap="none" spc="-2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kumimoji="0" lang="ru-RU" sz="2400" b="1" i="0" u="none" strike="noStrike" kern="0" cap="none" spc="-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кейс?</a:t>
            </a:r>
          </a:p>
          <a:p>
            <a:pPr marL="241300" marR="0" lvl="0" indent="-229235" algn="l" defTabSz="914400" rtl="0" eaLnBrk="1" fontAlgn="auto" latinLnBrk="0" hangingPunct="1">
              <a:lnSpc>
                <a:spcPct val="100000"/>
              </a:lnSpc>
              <a:spcBef>
                <a:spcPts val="325"/>
              </a:spcBef>
              <a:spcAft>
                <a:spcPts val="0"/>
              </a:spcAft>
              <a:buClrTx/>
              <a:buSzTx/>
              <a:buFont typeface="Microsoft Sans Serif"/>
              <a:buChar char="•"/>
              <a:tabLst>
                <a:tab pos="241935" algn="l"/>
              </a:tabLst>
              <a:defRPr/>
            </a:pPr>
            <a:r>
              <a:rPr kumimoji="0" lang="ru-RU" sz="2400" b="1" i="0" u="none" strike="noStrike" kern="0" cap="none" spc="-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Вовлечь</a:t>
            </a:r>
            <a:r>
              <a:rPr kumimoji="0" lang="ru-RU" sz="2400" b="1" i="0" u="none" strike="noStrike" kern="0" cap="none" spc="-7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kumimoji="0" lang="ru-RU" sz="2400" b="1" i="0" u="none" strike="noStrike" kern="0" cap="none" spc="-2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коллег?</a:t>
            </a:r>
          </a:p>
          <a:p>
            <a:pPr marL="241300" marR="0" lvl="0" indent="-229235" algn="l" defTabSz="914400" rtl="0" eaLnBrk="1" fontAlgn="auto" latinLnBrk="0" hangingPunct="1">
              <a:lnSpc>
                <a:spcPct val="100000"/>
              </a:lnSpc>
              <a:spcBef>
                <a:spcPts val="325"/>
              </a:spcBef>
              <a:spcAft>
                <a:spcPts val="0"/>
              </a:spcAft>
              <a:buClrTx/>
              <a:buSzTx/>
              <a:buFont typeface="Microsoft Sans Serif"/>
              <a:buChar char="•"/>
              <a:tabLst>
                <a:tab pos="241935" algn="l"/>
              </a:tabLst>
              <a:defRPr/>
            </a:pPr>
            <a:r>
              <a:rPr kumimoji="0" lang="ru-RU" sz="2400" b="1" i="0" u="none" strike="noStrike" kern="0" cap="none" spc="-4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Удивлять</a:t>
            </a:r>
            <a:r>
              <a:rPr kumimoji="0" lang="ru-RU" sz="2400" b="1" i="0" u="none" strike="noStrike" kern="0" cap="none" spc="-8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kumimoji="0" lang="ru-RU" sz="2400" b="1" i="0" u="none" strike="noStrike" kern="0" cap="none" spc="-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жюри?</a:t>
            </a:r>
          </a:p>
          <a:p>
            <a:pPr marL="241300" marR="0" lvl="0" indent="-229235" algn="l" defTabSz="914400" rtl="0" eaLnBrk="1" fontAlgn="auto" latinLnBrk="0" hangingPunct="1">
              <a:lnSpc>
                <a:spcPct val="100000"/>
              </a:lnSpc>
              <a:spcBef>
                <a:spcPts val="335"/>
              </a:spcBef>
              <a:spcAft>
                <a:spcPts val="0"/>
              </a:spcAft>
              <a:buClrTx/>
              <a:buSzTx/>
              <a:buFont typeface="Microsoft Sans Serif"/>
              <a:buChar char="•"/>
              <a:tabLst>
                <a:tab pos="241935" algn="l"/>
              </a:tabLst>
              <a:defRPr/>
            </a:pPr>
            <a:r>
              <a:rPr kumimoji="0" lang="ru-RU" sz="2400" b="1" i="0" u="none" strike="noStrike" kern="0" cap="none" spc="-2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Что</a:t>
            </a:r>
            <a:r>
              <a:rPr kumimoji="0" lang="ru-RU" sz="2400" b="1" i="0" u="none" strike="noStrike" kern="0" cap="none" spc="-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kumimoji="0" lang="ru-RU" sz="2400" b="1" i="0" u="none" strike="noStrike" kern="0" cap="none" spc="-4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будет</a:t>
            </a:r>
            <a:r>
              <a:rPr kumimoji="0" lang="ru-RU" sz="2400" b="1" i="0" u="none" strike="noStrike" kern="0" cap="none" spc="-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в</a:t>
            </a:r>
            <a:r>
              <a:rPr kumimoji="0" lang="ru-RU" sz="2400" b="1" i="0" u="none" strike="noStrike" kern="0" cap="none" spc="-1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kumimoji="0" lang="ru-RU" sz="2400" b="1" i="0" u="none" strike="noStrike" kern="0" cap="none" spc="-3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результате?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073" y="2819697"/>
            <a:ext cx="2878627" cy="19190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662" y="4729028"/>
            <a:ext cx="2502380" cy="18767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463" y="2605512"/>
            <a:ext cx="2525607" cy="18942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05" r="468"/>
          <a:stretch/>
        </p:blipFill>
        <p:spPr>
          <a:xfrm>
            <a:off x="9972157" y="4494247"/>
            <a:ext cx="1805658" cy="21115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27214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книгохранилище">
  <a:themeElements>
    <a:clrScheme name="книгохранилищ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книгохранилище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книгохранилищ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нигохранилищ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нигохранилищ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нигохранилищ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нигохранилищ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нигохранилищ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нигохранилищ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нигохранилищ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нигохранилищ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нигохранилищ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нигохранилищ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нигохранилищ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5529</TotalTime>
  <Words>2248</Words>
  <Application>Microsoft Office PowerPoint</Application>
  <PresentationFormat>Широкоэкранный</PresentationFormat>
  <Paragraphs>339</Paragraphs>
  <Slides>25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25</vt:i4>
      </vt:variant>
    </vt:vector>
  </HeadingPairs>
  <TitlesOfParts>
    <vt:vector size="40" baseType="lpstr">
      <vt:lpstr>Arial Unicode MS</vt:lpstr>
      <vt:lpstr>Arial</vt:lpstr>
      <vt:lpstr>Calibri</vt:lpstr>
      <vt:lpstr>Calibri Light</vt:lpstr>
      <vt:lpstr>Cambria</vt:lpstr>
      <vt:lpstr>Cambria Math</vt:lpstr>
      <vt:lpstr>Century Gothic</vt:lpstr>
      <vt:lpstr>Microsoft Sans Serif</vt:lpstr>
      <vt:lpstr>Times New Roman</vt:lpstr>
      <vt:lpstr>Verdana</vt:lpstr>
      <vt:lpstr>Vidaloka</vt:lpstr>
      <vt:lpstr>Wingdings</vt:lpstr>
      <vt:lpstr>Специальное оформление</vt:lpstr>
      <vt:lpstr>Тема Office</vt:lpstr>
      <vt:lpstr>книгохранилище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Татьяна Юрьевна</cp:lastModifiedBy>
  <cp:revision>897</cp:revision>
  <cp:lastPrinted>2022-09-06T06:05:10Z</cp:lastPrinted>
  <dcterms:created xsi:type="dcterms:W3CDTF">2021-09-01T06:07:40Z</dcterms:created>
  <dcterms:modified xsi:type="dcterms:W3CDTF">2023-04-11T08:30:11Z</dcterms:modified>
</cp:coreProperties>
</file>