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708" r:id="rId2"/>
    <p:sldMasterId id="2147483720" r:id="rId3"/>
  </p:sldMasterIdLst>
  <p:notesMasterIdLst>
    <p:notesMasterId r:id="rId15"/>
  </p:notesMasterIdLst>
  <p:sldIdLst>
    <p:sldId id="317" r:id="rId4"/>
    <p:sldId id="403" r:id="rId5"/>
    <p:sldId id="406" r:id="rId6"/>
    <p:sldId id="404" r:id="rId7"/>
    <p:sldId id="415" r:id="rId8"/>
    <p:sldId id="416" r:id="rId9"/>
    <p:sldId id="414" r:id="rId10"/>
    <p:sldId id="410" r:id="rId11"/>
    <p:sldId id="397" r:id="rId12"/>
    <p:sldId id="394" r:id="rId13"/>
    <p:sldId id="393" r:id="rId14"/>
  </p:sldIdLst>
  <p:sldSz cx="12192000" cy="6858000"/>
  <p:notesSz cx="6886575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C6F6"/>
    <a:srgbClr val="D2DEEF"/>
    <a:srgbClr val="5B9BD5"/>
    <a:srgbClr val="EAEFF7"/>
    <a:srgbClr val="DEEBF7"/>
    <a:srgbClr val="8FAADC"/>
    <a:srgbClr val="A3DDFE"/>
    <a:srgbClr val="A3DDFF"/>
    <a:srgbClr val="05BC58"/>
    <a:srgbClr val="05B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61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D9-4B73-9129-9A30A1F685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6D-4BD7-BDF9-699726382F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Районы -участники</c:v>
                </c:pt>
                <c:pt idx="1">
                  <c:v>Заявки (не получены)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D9-4B73-9129-9A30A1F68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724792491982643E-2"/>
          <c:y val="2.1177328338526809E-2"/>
          <c:w val="0.89834563447148341"/>
          <c:h val="0.881106880291963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С одного МО (Белорецкий район)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F-43FB-B5DE-091BD0250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4788408"/>
        <c:axId val="334792016"/>
      </c:barChart>
      <c:catAx>
        <c:axId val="334788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792016"/>
        <c:crosses val="autoZero"/>
        <c:auto val="1"/>
        <c:lblAlgn val="ctr"/>
        <c:lblOffset val="100"/>
        <c:noMultiLvlLbl val="0"/>
      </c:catAx>
      <c:valAx>
        <c:axId val="33479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788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0E-44B1-9628-A91AC2D8AE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Готовы к размещению</c:v>
                </c:pt>
                <c:pt idx="1">
                  <c:v>Требуют дополнения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0E-44B1-9628-A91AC2D8A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3474008"/>
        <c:axId val="443465808"/>
      </c:barChart>
      <c:catAx>
        <c:axId val="443474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465808"/>
        <c:crosses val="autoZero"/>
        <c:auto val="1"/>
        <c:lblAlgn val="ctr"/>
        <c:lblOffset val="100"/>
        <c:noMultiLvlLbl val="0"/>
      </c:catAx>
      <c:valAx>
        <c:axId val="44346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474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Направленности ДО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39-4DE7-9222-A4A45CC44D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839-4DE7-9222-A4A45CC44D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39-4DE7-9222-A4A45CC44D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839-4DE7-9222-A4A45CC44DD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39-4DE7-9222-A4A45CC44DD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839-4DE7-9222-A4A45CC44DD3}"/>
              </c:ext>
            </c:extLst>
          </c:dPt>
          <c:dLbls>
            <c:dLbl>
              <c:idx val="0"/>
              <c:layout>
                <c:manualLayout>
                  <c:x val="6.2758909918882444E-2"/>
                  <c:y val="0.216892587639741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39-4DE7-9222-A4A45CC44DD3}"/>
                </c:ext>
              </c:extLst>
            </c:dLbl>
            <c:dLbl>
              <c:idx val="1"/>
              <c:layout>
                <c:manualLayout>
                  <c:x val="-5.2768869435112276E-2"/>
                  <c:y val="0.164250377933877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39-4DE7-9222-A4A45CC44DD3}"/>
                </c:ext>
              </c:extLst>
            </c:dLbl>
            <c:dLbl>
              <c:idx val="2"/>
              <c:layout>
                <c:manualLayout>
                  <c:x val="-0.2293246769679502"/>
                  <c:y val="-0.28070365397534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39-4DE7-9222-A4A45CC44DD3}"/>
                </c:ext>
              </c:extLst>
            </c:dLbl>
            <c:dLbl>
              <c:idx val="3"/>
              <c:layout>
                <c:manualLayout>
                  <c:x val="2.0143920553454295E-2"/>
                  <c:y val="-0.1403050630099635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39-4DE7-9222-A4A45CC44DD3}"/>
                </c:ext>
              </c:extLst>
            </c:dLbl>
            <c:dLbl>
              <c:idx val="4"/>
              <c:layout>
                <c:manualLayout>
                  <c:x val="8.4001181836503486E-2"/>
                  <c:y val="-1.63420317329561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39-4DE7-9222-A4A45CC44DD3}"/>
                </c:ext>
              </c:extLst>
            </c:dLbl>
            <c:dLbl>
              <c:idx val="5"/>
              <c:layout>
                <c:manualLayout>
                  <c:x val="3.2351665495918003E-2"/>
                  <c:y val="3.832811585235890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39-4DE7-9222-A4A45CC44D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Физкультурно-спортивная</c:v>
                </c:pt>
                <c:pt idx="1">
                  <c:v>Техническая</c:v>
                </c:pt>
                <c:pt idx="2">
                  <c:v>Социально-гуманитарная</c:v>
                </c:pt>
                <c:pt idx="3">
                  <c:v>Художественная (в т.ч. для детей с ОВЗ)</c:v>
                </c:pt>
                <c:pt idx="4">
                  <c:v>Естественнонаучная</c:v>
                </c:pt>
                <c:pt idx="5">
                  <c:v>Туристско-краеведческая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39-4DE7-9222-A4A45CC44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183" cy="502675"/>
          </a:xfrm>
          <a:prstGeom prst="rect">
            <a:avLst/>
          </a:prstGeom>
        </p:spPr>
        <p:txBody>
          <a:bodyPr vert="horz" lIns="96597" tIns="48298" rIns="96597" bIns="4829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799" y="1"/>
            <a:ext cx="2984183" cy="502675"/>
          </a:xfrm>
          <a:prstGeom prst="rect">
            <a:avLst/>
          </a:prstGeom>
        </p:spPr>
        <p:txBody>
          <a:bodyPr vert="horz" lIns="96597" tIns="48298" rIns="96597" bIns="48298" rtlCol="0"/>
          <a:lstStyle>
            <a:lvl1pPr algn="r">
              <a:defRPr sz="1300"/>
            </a:lvl1pPr>
          </a:lstStyle>
          <a:p>
            <a:fld id="{D83B230B-DBDC-4AD5-BF12-31859A7AE8F6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8" rIns="96597" bIns="482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658" y="4821506"/>
            <a:ext cx="5509260" cy="3944868"/>
          </a:xfrm>
          <a:prstGeom prst="rect">
            <a:avLst/>
          </a:prstGeom>
        </p:spPr>
        <p:txBody>
          <a:bodyPr vert="horz" lIns="96597" tIns="48298" rIns="96597" bIns="4829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40"/>
            <a:ext cx="2984183" cy="502674"/>
          </a:xfrm>
          <a:prstGeom prst="rect">
            <a:avLst/>
          </a:prstGeom>
        </p:spPr>
        <p:txBody>
          <a:bodyPr vert="horz" lIns="96597" tIns="48298" rIns="96597" bIns="4829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799" y="9516040"/>
            <a:ext cx="2984183" cy="502674"/>
          </a:xfrm>
          <a:prstGeom prst="rect">
            <a:avLst/>
          </a:prstGeom>
        </p:spPr>
        <p:txBody>
          <a:bodyPr vert="horz" lIns="96597" tIns="48298" rIns="96597" bIns="48298" rtlCol="0" anchor="b"/>
          <a:lstStyle>
            <a:lvl1pPr algn="r">
              <a:defRPr sz="1300"/>
            </a:lvl1pPr>
          </a:lstStyle>
          <a:p>
            <a:fld id="{E9AA0EDC-0305-40E2-8E24-15DB9101F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2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7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7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45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13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06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38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55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05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124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65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1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74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51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B09-A773-4EE5-A40A-8B62E0A17CB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FE07-EA42-42EE-878B-BFAE2C9F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58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6034" y="1600200"/>
            <a:ext cx="9446684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6034" y="2819400"/>
            <a:ext cx="7008284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12FA6-A20B-47DE-9588-736C715A0C4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2649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B0AAA5-4C5C-4585-AFEF-04F1A77B9742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67058"/>
      </p:ext>
    </p:extLst>
  </p:cSld>
  <p:clrMapOvr>
    <a:masterClrMapping/>
  </p:clrMapOvr>
  <p:transition>
    <p:split orient="vert"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56DC44-A17E-491B-BF4A-FCA42C990FFC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56234"/>
      </p:ext>
    </p:extLst>
  </p:cSld>
  <p:clrMapOvr>
    <a:masterClrMapping/>
  </p:clrMapOvr>
  <p:transition>
    <p:split orient="vert"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06033" y="1600201"/>
            <a:ext cx="340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2833" y="1600201"/>
            <a:ext cx="340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825BBD-3D41-4E05-ACB6-F11152FF526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98720"/>
      </p:ext>
    </p:extLst>
  </p:cSld>
  <p:clrMapOvr>
    <a:masterClrMapping/>
  </p:clrMapOvr>
  <p:transition>
    <p:split orient="vert"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FFB8F-B501-4D5D-B359-7924586B968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46662"/>
      </p:ext>
    </p:extLst>
  </p:cSld>
  <p:clrMapOvr>
    <a:masterClrMapping/>
  </p:clrMapOvr>
  <p:transition>
    <p:split orient="vert"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B70867-F18E-4706-907E-4CC11F1D17F8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63796"/>
      </p:ext>
    </p:extLst>
  </p:cSld>
  <p:clrMapOvr>
    <a:masterClrMapping/>
  </p:clrMapOvr>
  <p:transition>
    <p:split orient="vert"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755C04-780B-4801-8A0C-031F42E8F948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7638"/>
      </p:ext>
    </p:extLst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8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671CC-5762-4363-A82E-7A679FC87831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14450"/>
      </p:ext>
    </p:extLst>
  </p:cSld>
  <p:clrMapOvr>
    <a:masterClrMapping/>
  </p:clrMapOvr>
  <p:transition>
    <p:split orient="vert"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9F060D-4B7B-4C32-82D6-905E1D52723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37170"/>
      </p:ext>
    </p:extLst>
  </p:cSld>
  <p:clrMapOvr>
    <a:masterClrMapping/>
  </p:clrMapOvr>
  <p:transition>
    <p:split orient="vert"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75399-59E1-4D8C-A048-0E714A58B704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42911"/>
      </p:ext>
    </p:extLst>
  </p:cSld>
  <p:clrMapOvr>
    <a:masterClrMapping/>
  </p:clrMapOvr>
  <p:transition>
    <p:split orient="vert"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92633" y="685801"/>
            <a:ext cx="236220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06033" y="685801"/>
            <a:ext cx="688340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BC67D-A387-45FC-B1F2-EE4562BFA852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83163"/>
      </p:ext>
    </p:extLst>
  </p:cSld>
  <p:clrMapOvr>
    <a:masterClrMapping/>
  </p:clrMapOvr>
  <p:transition>
    <p:split orient="vert"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033" y="685800"/>
            <a:ext cx="94488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06033" y="1600201"/>
            <a:ext cx="3403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2833" y="1600201"/>
            <a:ext cx="3403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BBDEF-B34A-46EA-B550-9C072EAF413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30103"/>
      </p:ext>
    </p:extLst>
  </p:cSld>
  <p:clrMapOvr>
    <a:masterClrMapping/>
  </p:clrMapOvr>
  <p:transition>
    <p:split orient="vert"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FC0FD-0E3A-43A2-B3A7-4A11AC69F5A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0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2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6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5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2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4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1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7" name="Рисунок 6" descr="ФОН_флаг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24" y="0"/>
            <a:ext cx="12183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7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5404B5-D1EE-4F58-8738-7D92EFD236F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415105-FBFD-4C56-B725-362F1215804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4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06033" y="685800"/>
            <a:ext cx="9448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6033" y="1600201"/>
            <a:ext cx="7010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29375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29375"/>
            <a:ext cx="3860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29375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160C47-6B0B-4076-8E5F-90B52BB5FC0B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rmcrb02@mail.ru" TargetMode="Externa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33489" y="1250876"/>
            <a:ext cx="8640792" cy="3429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090" marR="198755" lvl="0">
              <a:spcBef>
                <a:spcPts val="100"/>
              </a:spcBef>
              <a:defRPr/>
            </a:pPr>
            <a:r>
              <a:rPr lang="ru-RU" sz="3600" kern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Республиканский фестиваль «Панорама методических кейсов дополнительного образования: методический календарь»:</a:t>
            </a:r>
          </a:p>
          <a:p>
            <a:pPr marL="212090" marR="198755" lvl="0">
              <a:spcBef>
                <a:spcPts val="100"/>
              </a:spcBef>
              <a:defRPr/>
            </a:pPr>
            <a:r>
              <a:rPr lang="ru-RU" sz="3600" kern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и</a:t>
            </a:r>
            <a:r>
              <a:rPr kumimoji="0" lang="ru-RU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тоги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второго этапа</a:t>
            </a:r>
            <a:r>
              <a:rPr kumimoji="0" lang="ru-RU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, начало приема</a:t>
            </a:r>
            <a:r>
              <a:rPr kumimoji="0" lang="ru-RU" sz="360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заявок на </a:t>
            </a:r>
            <a:r>
              <a:rPr lang="ru-RU" sz="3600" b="1" kern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третий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этап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3489" y="5013982"/>
            <a:ext cx="5158596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090" marR="198755" lvl="0">
              <a:spcBef>
                <a:spcPts val="100"/>
              </a:spcBef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Попова Эльвира Андреевна,</a:t>
            </a:r>
          </a:p>
          <a:p>
            <a:pPr marL="212090" marR="198755" lvl="0">
              <a:spcBef>
                <a:spcPts val="100"/>
              </a:spcBef>
              <a:defRPr/>
            </a:pPr>
            <a:r>
              <a:rPr lang="ru-RU" sz="2400" b="1" kern="0" noProof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м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етодист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ГАУ ДПО РМЦ ДО РБ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https://sun9-73.userapi.com/impg/TAhh_Ndd8YIXTO74GEIH_vApNTVbwJVw6vLgIw/HxqlbXc3rAg.jpg?size=500x500&amp;quality=95&amp;sign=3f103fd87d04422500932a9f6685ae1f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8023"/>
            <a:ext cx="2440254" cy="244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6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ав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60450" y="1382435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Алгоритм подачи заявки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10. 2 К-9 Участники 9 конкурсов во Внеконкурсной н (Евгений Говсиевич) /  Проза.р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759" y="2875215"/>
            <a:ext cx="4611573" cy="345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575" y="1867790"/>
            <a:ext cx="7055121" cy="501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5.1. В Фестивале принимают участие представители и команды организаций дополнительного образования (далее – ОДО) Республики Башкортостан, представленные в дорожной карте панорамы методических кейсов по каждому этапу.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5.2. Задача участников Фестиваля предоставить Оргкомитету материалы (согласно срокам этапов) для публикации на официальном сайте ГАУ ДПО РМЦ ДО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5.3. Заявка от ОДО, материалы к публикации отправляются архивом (ZIP, RAR 5, RAR) с темой письма «Панорама: методический календарь.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ОДО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на почту МОЦ своего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5.4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После МОЦ (координаторами Фестиваля в своем муниципальном районе), комплектует папку-архив (как в пункт 5.3.) по всем, задействованным в Фестивале ОДО и отправляет с темой письма «Панорама: методический календарь.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района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на официальную почту ГАУ ДПО РМЦ ДО РБ </a:t>
            </a: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rmcrb02@mail.ru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14 числа отчетного месяца.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521488" y="1973670"/>
            <a:ext cx="934353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4.1. Организатор Фестиваля – Министерство образования и науки Республики Башкортостан (далее – Министерство).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 Оператор Фестиваля, осуществляющий информационно-методическое, экспертное, организационно-техническое сопровождение – Государственное автономное учреждение дополнительного профессионального образования Региональный методический центр дополнительного образования Республики Башкортостан (далее – ГАУ ДПО РМЦ ДО РБ).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4.3. Муниципальный опорный центр (далее – МОЦ) – является координатором Фестиваля в своем муниципальном районе.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4.4. Организационная Структура Фестиваля включает: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Оргкомитет – функция организации, координации, контроля, взаимодействия, информирования.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Экспертно-консультационный совет – функция экспертизы и консультации.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Операторов Фестиваля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+7(347)292-16-85, время работы 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пн-пт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9:00-17.30, перерыв с 13.00-13.30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Татьяна Юрьевна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начальник отдела реализации программ и методического обеспечения;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Эльвира Андреевна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методист отдела реализации программ и методического обеспечения.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Министерство образования и науки Республики Башкортост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7" y="1821270"/>
            <a:ext cx="2259821" cy="225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Глав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980" y="4381537"/>
            <a:ext cx="1566296" cy="149378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21633" y="14743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Организация и контакты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ав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21633" y="14743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Участники </a:t>
            </a:r>
            <a:r>
              <a:rPr lang="ru-RU" sz="2400" b="1" kern="0" spc="-25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2 </a:t>
            </a:r>
            <a:r>
              <a:rPr lang="ru-RU" sz="2400" b="1" kern="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этапа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956098"/>
              </p:ext>
            </p:extLst>
          </p:nvPr>
        </p:nvGraphicFramePr>
        <p:xfrm>
          <a:off x="1181819" y="2352400"/>
          <a:ext cx="9441085" cy="3130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6096">
                  <a:extLst>
                    <a:ext uri="{9D8B030D-6E8A-4147-A177-3AD203B41FA5}">
                      <a16:colId xmlns:a16="http://schemas.microsoft.com/office/drawing/2014/main" val="1661073204"/>
                    </a:ext>
                  </a:extLst>
                </a:gridCol>
                <a:gridCol w="6544989">
                  <a:extLst>
                    <a:ext uri="{9D8B030D-6E8A-4147-A177-3AD203B41FA5}">
                      <a16:colId xmlns:a16="http://schemas.microsoft.com/office/drawing/2014/main" val="1677384002"/>
                    </a:ext>
                  </a:extLst>
                </a:gridCol>
              </a:tblGrid>
              <a:tr h="4351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этап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14 марта 2023г. по 14 апреля 2023г.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Балтачевский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Белебеевский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район, 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Белокатайский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район, 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Белорецкий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район, 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Бижбулякский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район, 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Бирский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район, 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Благоварский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район, 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Благовещенский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/>
                </a:tc>
                <a:extLst>
                  <a:ext uri="{0D108BD9-81ED-4DB2-BD59-A6C34878D82A}">
                    <a16:rowId xmlns:a16="http://schemas.microsoft.com/office/drawing/2014/main" val="4029230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0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ав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21633" y="14743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Статистика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76266005"/>
              </p:ext>
            </p:extLst>
          </p:nvPr>
        </p:nvGraphicFramePr>
        <p:xfrm>
          <a:off x="765175" y="2328869"/>
          <a:ext cx="4127460" cy="380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866294041"/>
              </p:ext>
            </p:extLst>
          </p:nvPr>
        </p:nvGraphicFramePr>
        <p:xfrm>
          <a:off x="6260840" y="2187378"/>
          <a:ext cx="5088960" cy="4380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0375" y="2363912"/>
            <a:ext cx="2010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Благовещенский район</a:t>
            </a:r>
          </a:p>
          <a:p>
            <a:r>
              <a:rPr lang="ru-RU" sz="1400" b="1" dirty="0" err="1" smtClean="0"/>
              <a:t>Бижбулякский</a:t>
            </a:r>
            <a:r>
              <a:rPr lang="ru-RU" sz="1400" b="1" dirty="0" smtClean="0"/>
              <a:t> район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381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ав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21633" y="14743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Статистика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646052177"/>
              </p:ext>
            </p:extLst>
          </p:nvPr>
        </p:nvGraphicFramePr>
        <p:xfrm>
          <a:off x="196532" y="1575382"/>
          <a:ext cx="5273869" cy="381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61667" y="5491453"/>
            <a:ext cx="586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Виды работ: документы, видеофильмы, презентации, викторина, методические рекомендации</a:t>
            </a:r>
            <a:endParaRPr lang="ru-RU" dirty="0"/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882300002"/>
              </p:ext>
            </p:extLst>
          </p:nvPr>
        </p:nvGraphicFramePr>
        <p:xfrm>
          <a:off x="4867349" y="1321923"/>
          <a:ext cx="7666035" cy="5559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275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ав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зеленая галочка правильно ок значок подтверждения Gif | Графические  элементы PSD Бесплатная загрузка - Pikb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1923"/>
            <a:ext cx="1912864" cy="191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957788"/>
            <a:ext cx="2774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Положительные моменты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98682" y="1646803"/>
            <a:ext cx="19809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Новизна контента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50426" y="1854635"/>
            <a:ext cx="400875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Методические рекомендации </a:t>
            </a:r>
          </a:p>
          <a:p>
            <a:r>
              <a:rPr lang="ru-RU" sz="2400" dirty="0" smtClean="0"/>
              <a:t>МОЦ Белорецкого района</a:t>
            </a:r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Цифровые следы и т.д.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20167" t="30356" r="8034" b="12933"/>
          <a:stretch/>
        </p:blipFill>
        <p:spPr>
          <a:xfrm>
            <a:off x="2347068" y="2130915"/>
            <a:ext cx="4969153" cy="22077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39067" t="23067" r="23332" b="42444"/>
          <a:stretch/>
        </p:blipFill>
        <p:spPr>
          <a:xfrm>
            <a:off x="5097477" y="4491152"/>
            <a:ext cx="4437487" cy="228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ав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2957788"/>
            <a:ext cx="2774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Поиск 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48858" y="2081450"/>
            <a:ext cx="4008758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Наставнические практики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одарёнными детьми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ОВЗ</a:t>
            </a:r>
          </a:p>
        </p:txBody>
      </p:sp>
      <p:pic>
        <p:nvPicPr>
          <p:cNvPr id="2050" name="Picture 2" descr="Вопрос - Психолого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35548"/>
            <a:ext cx="2618661" cy="185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6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6992" y="1388923"/>
            <a:ext cx="18288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pPr algn="ctr"/>
            <a:r>
              <a:rPr lang="ru-RU" sz="1200" b="1" dirty="0" smtClean="0"/>
              <a:t>Точки роста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ав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2957788"/>
            <a:ext cx="2774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Положительные моменты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98682" y="1646803"/>
            <a:ext cx="42421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З</a:t>
            </a:r>
            <a:r>
              <a:rPr lang="ru-RU" b="1" dirty="0" smtClean="0"/>
              <a:t>аявка и папка организации (неполная)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766717" y="2360225"/>
            <a:ext cx="265911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Материалы не советующие требованиям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Материалы не присланы</a:t>
            </a:r>
            <a:endParaRPr lang="ru-RU" dirty="0"/>
          </a:p>
        </p:txBody>
      </p:sp>
      <p:pic>
        <p:nvPicPr>
          <p:cNvPr id="20" name="Picture 4" descr="Отредактируйте интерфейсный символ карандаша на бумаге с квадратным  контуром – Бесплатные иконки: бизне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03276"/>
            <a:ext cx="1468071" cy="146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40511" t="29122" r="31424" b="51606"/>
          <a:stretch/>
        </p:blipFill>
        <p:spPr>
          <a:xfrm>
            <a:off x="2088672" y="2360225"/>
            <a:ext cx="532638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1624" y="4522128"/>
            <a:ext cx="2939920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Проверить папку перед отправкой</a:t>
            </a:r>
          </a:p>
          <a:p>
            <a:endParaRPr lang="ru-RU" dirty="0"/>
          </a:p>
          <a:p>
            <a:r>
              <a:rPr lang="ru-RU" dirty="0" smtClean="0"/>
              <a:t>Отправить материалы в срок до следующего этапа ВКС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9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ав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992" y="1388923"/>
            <a:ext cx="18288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pPr algn="ctr"/>
            <a:r>
              <a:rPr lang="ru-RU" sz="1200" b="1" dirty="0" smtClean="0"/>
              <a:t>Точки роста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648" y="1402189"/>
            <a:ext cx="60031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Единый формат оформления документов (презентация)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79648" y="1911598"/>
            <a:ext cx="34373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Визуальный «шум»,</a:t>
            </a:r>
          </a:p>
          <a:p>
            <a:r>
              <a:rPr lang="ru-RU" dirty="0" smtClean="0"/>
              <a:t>Структура презентации </a:t>
            </a:r>
          </a:p>
        </p:txBody>
      </p:sp>
      <p:pic>
        <p:nvPicPr>
          <p:cNvPr id="1028" name="Picture 4" descr="Отредактируйте интерфейсный символ карандаша на бумаге с квадратным  контуром – Бесплатные иконки: бизне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03276"/>
            <a:ext cx="1468071" cy="146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22536" t="15893" r="5942" b="16860"/>
          <a:stretch/>
        </p:blipFill>
        <p:spPr>
          <a:xfrm>
            <a:off x="2625791" y="2871347"/>
            <a:ext cx="4117664" cy="21777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25363" t="17826" r="9203" b="15700"/>
          <a:stretch/>
        </p:blipFill>
        <p:spPr>
          <a:xfrm>
            <a:off x="7493454" y="4189143"/>
            <a:ext cx="3826779" cy="218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"/>
          <a:stretch/>
        </p:blipFill>
        <p:spPr>
          <a:xfrm>
            <a:off x="0" y="-6416"/>
            <a:ext cx="12192000" cy="1396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1667" y="1818046"/>
            <a:ext cx="1166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5771" y="100731"/>
            <a:ext cx="767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ГАУ ДПО РЕГИОНАЛЬНЫЙ МЕТОДИЧЕСКИЙ ЦЕНТР </a:t>
            </a:r>
            <a:b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ДОПОЛНИТЕЛЬНОГО ОБРАЗОВАНИЯ  </a:t>
            </a:r>
          </a:p>
          <a:p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РЕСПУБЛИКИ БАШКОРТОСТАН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1" b="89958" l="4343" r="96162">
                        <a14:foregroundMark x1="32424" y1="33404" x2="61414" y2="20190"/>
                        <a14:foregroundMark x1="46566" y1="27378" x2="47576" y2="6554"/>
                        <a14:foregroundMark x1="46869" y1="27273" x2="59394" y2="46406"/>
                        <a14:foregroundMark x1="49394" y1="53066" x2="56667" y2="46617"/>
                        <a14:foregroundMark x1="34242" y1="65328" x2="46061" y2="72516"/>
                        <a14:foregroundMark x1="48384" y1="78541" x2="28182" y2="67230"/>
                        <a14:foregroundMark x1="46970" y1="78858" x2="23131" y2="79598"/>
                        <a14:foregroundMark x1="21111" y1="76321" x2="24646" y2="66068"/>
                        <a14:foregroundMark x1="21717" y1="74313" x2="22626" y2="64693"/>
                        <a14:foregroundMark x1="34545" y1="32981" x2="42323" y2="5603"/>
                        <a14:foregroundMark x1="43939" y1="62474" x2="56768" y2="57188"/>
                        <a14:foregroundMark x1="35859" y1="40803" x2="68788" y2="27273"/>
                        <a14:foregroundMark x1="58788" y1="23467" x2="52727" y2="6448"/>
                        <a14:foregroundMark x1="66061" y1="46089" x2="83333" y2="45243"/>
                        <a14:foregroundMark x1="72121" y1="56660" x2="71313" y2="37949"/>
                        <a14:foregroundMark x1="80202" y1="56237" x2="80404" y2="37209"/>
                        <a14:foregroundMark x1="19293" y1="57400" x2="20303" y2="35518"/>
                        <a14:foregroundMark x1="26667" y1="57928" x2="27071" y2="34778"/>
                        <a14:foregroundMark x1="46364" y1="79810" x2="64545" y2="77273"/>
                        <a14:foregroundMark x1="49697" y1="77273" x2="67778" y2="65433"/>
                        <a14:foregroundMark x1="56061" y1="69239" x2="65556" y2="63319"/>
                        <a14:foregroundMark x1="58384" y1="76004" x2="72626" y2="64799"/>
                        <a14:foregroundMark x1="58788" y1="76216" x2="80303" y2="79810"/>
                        <a14:foregroundMark x1="58384" y1="73784" x2="77677" y2="7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6"/>
            <a:ext cx="1315771" cy="12572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9233" y="13219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utoShape 2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SiteEdit Free 5.0: изменения в модуле «Текст и рисун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ав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21633" y="1474323"/>
            <a:ext cx="10071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spc="-25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Участники 3 этапа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2775" y="5952310"/>
            <a:ext cx="9480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Прием заявок до 14 апреля (включительно), но свои материалы можно оправить до начала анонсирования по ВКС следующего этапа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05435"/>
              </p:ext>
            </p:extLst>
          </p:nvPr>
        </p:nvGraphicFramePr>
        <p:xfrm>
          <a:off x="1887991" y="2429218"/>
          <a:ext cx="8327163" cy="2874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4037">
                  <a:extLst>
                    <a:ext uri="{9D8B030D-6E8A-4147-A177-3AD203B41FA5}">
                      <a16:colId xmlns:a16="http://schemas.microsoft.com/office/drawing/2014/main" val="2011268533"/>
                    </a:ext>
                  </a:extLst>
                </a:gridCol>
                <a:gridCol w="5423126">
                  <a:extLst>
                    <a:ext uri="{9D8B030D-6E8A-4147-A177-3AD203B41FA5}">
                      <a16:colId xmlns:a16="http://schemas.microsoft.com/office/drawing/2014/main" val="2153105451"/>
                    </a:ext>
                  </a:extLst>
                </a:gridCol>
              </a:tblGrid>
              <a:tr h="2874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этап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14 апреля 2023г. по 14 мая 2023г.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Буздякский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Бураевский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Бурзянский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Гафурийский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Давлекановский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Дуванский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843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книгохранилище">
  <a:themeElements>
    <a:clrScheme name="книгохранилищ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нигохранилище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нигохранилищ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5463</TotalTime>
  <Words>510</Words>
  <Application>Microsoft Office PowerPoint</Application>
  <PresentationFormat>Широкоэкранный</PresentationFormat>
  <Paragraphs>130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Cambria Math</vt:lpstr>
      <vt:lpstr>Century Gothic</vt:lpstr>
      <vt:lpstr>Times New Roman</vt:lpstr>
      <vt:lpstr>Verdana</vt:lpstr>
      <vt:lpstr>Специальное оформление</vt:lpstr>
      <vt:lpstr>Тема Office</vt:lpstr>
      <vt:lpstr>книгохранилище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Эльвира Андреевна</cp:lastModifiedBy>
  <cp:revision>690</cp:revision>
  <cp:lastPrinted>2022-09-06T06:05:10Z</cp:lastPrinted>
  <dcterms:created xsi:type="dcterms:W3CDTF">2021-09-01T06:07:40Z</dcterms:created>
  <dcterms:modified xsi:type="dcterms:W3CDTF">2023-04-20T09:01:47Z</dcterms:modified>
</cp:coreProperties>
</file>