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708" r:id="rId2"/>
  </p:sldMasterIdLst>
  <p:notesMasterIdLst>
    <p:notesMasterId r:id="rId22"/>
  </p:notesMasterIdLst>
  <p:sldIdLst>
    <p:sldId id="317" r:id="rId3"/>
    <p:sldId id="322" r:id="rId4"/>
    <p:sldId id="332" r:id="rId5"/>
    <p:sldId id="326" r:id="rId6"/>
    <p:sldId id="333" r:id="rId7"/>
    <p:sldId id="335" r:id="rId8"/>
    <p:sldId id="340" r:id="rId9"/>
    <p:sldId id="330" r:id="rId10"/>
    <p:sldId id="336" r:id="rId11"/>
    <p:sldId id="338" r:id="rId12"/>
    <p:sldId id="331" r:id="rId13"/>
    <p:sldId id="337" r:id="rId14"/>
    <p:sldId id="339" r:id="rId15"/>
    <p:sldId id="328" r:id="rId16"/>
    <p:sldId id="321" r:id="rId17"/>
    <p:sldId id="327" r:id="rId18"/>
    <p:sldId id="342" r:id="rId19"/>
    <p:sldId id="343" r:id="rId20"/>
    <p:sldId id="344" r:id="rId2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DFF"/>
    <a:srgbClr val="D2DEEF"/>
    <a:srgbClr val="5B9BD5"/>
    <a:srgbClr val="EAEFF7"/>
    <a:srgbClr val="DEEBF7"/>
    <a:srgbClr val="8FAADC"/>
    <a:srgbClr val="A3DDFE"/>
    <a:srgbClr val="0BC6F6"/>
    <a:srgbClr val="05BC58"/>
    <a:srgbClr val="05B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7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83B230B-DBDC-4AD5-BF12-31859A7AE8F6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9AA0EDC-0305-40E2-8E24-15DB9101F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1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3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5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24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65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1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5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FB09-A773-4EE5-A40A-8B62E0A17CB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E07-EA42-42EE-878B-BFAE2C9F3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2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6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5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2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1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Рисунок 6" descr="ФОН_флаг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4" y="0"/>
            <a:ext cx="1218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5404B5-D1EE-4F58-8738-7D92EFD236F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22.01.2024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15105-FBFD-4C56-B725-362F1215804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docs.google.com/spreadsheets/d/14eSay00AqEADWVG-MzRXWGXyyAv5uJUAFobZd--a7Ng/edit#gid=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ro.firpo.ru/" TargetMode="Externa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53179" y="2321363"/>
            <a:ext cx="4739503" cy="954107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Региональный чемпионат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«Профессионалы-2024»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335" y="4958966"/>
            <a:ext cx="4109060" cy="8047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70329" y="34759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ОРГАНИЗАЦИЯ ПЛОЩАДОК КОНКУРСНЫХ  </a:t>
            </a:r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ИСПЫТАНИЙ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ЧЕМПИОНАТНОЙ ЛИНЕЙКИ  </a:t>
            </a:r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«ЮНИОРЫ"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УЧРЕЖДЕНИЯХ </a:t>
            </a:r>
            <a:r>
              <a:rPr lang="ru-RU" sz="1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ДОПОЛНИТЕЛЬНОГО ОБРАЗОВАНИЯ</a:t>
            </a:r>
            <a:endParaRPr lang="ru-RU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sun9-71.userapi.com/impg/5PwlAVrAl0lpElbIyVC0oyp_phoObD-VhPu0jQ/PHawvpAD5Hg.jpg?size=2018x1138&amp;quality=95&amp;sign=dd0186a54b22440c18167e50db954f54&amp;c_uniq_tag=4btRAoxEcjW-DXzX2-hcegMqJki7_56OVPy85VlLoXg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"/>
          <a:stretch/>
        </p:blipFill>
        <p:spPr bwMode="auto">
          <a:xfrm>
            <a:off x="1451050" y="3177660"/>
            <a:ext cx="5295095" cy="2936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7357">
            <a:off x="315216" y="1577706"/>
            <a:ext cx="3878272" cy="216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56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68" y="1497269"/>
            <a:ext cx="8871439" cy="49901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77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10" y="1497269"/>
            <a:ext cx="7303641" cy="3401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5755" r="12577"/>
          <a:stretch/>
        </p:blipFill>
        <p:spPr>
          <a:xfrm>
            <a:off x="4005593" y="3674853"/>
            <a:ext cx="7960016" cy="2656469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5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8023"/>
            <a:ext cx="6003985" cy="4889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406" y="1863419"/>
            <a:ext cx="7178087" cy="3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24" y="1631661"/>
            <a:ext cx="8392459" cy="4720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475" y="1631661"/>
            <a:ext cx="4566249" cy="17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93" y="1548497"/>
            <a:ext cx="5124091" cy="2882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513" y="1542558"/>
            <a:ext cx="5380996" cy="3026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845" y="3913506"/>
            <a:ext cx="4927940" cy="27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7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5771" y="1481794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804545" algn="ctr">
              <a:spcBef>
                <a:spcPts val="105"/>
              </a:spcBef>
            </a:pPr>
            <a:r>
              <a:rPr lang="ru-RU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ЗАЧЕМ </a:t>
            </a:r>
            <a:r>
              <a:rPr lang="ru-RU" sz="4000" b="1" spc="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 НАМ</a:t>
            </a:r>
            <a:r>
              <a:rPr lang="ru-RU" sz="4000" b="1" spc="-12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sz="4000" b="1" spc="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ЭТО?</a:t>
            </a:r>
            <a:endParaRPr lang="ru-RU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 Blac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877" y="1024061"/>
            <a:ext cx="2371550" cy="2871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900" y="2281353"/>
            <a:ext cx="2371550" cy="2871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900" y="3538645"/>
            <a:ext cx="2371550" cy="2871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450" y="1024061"/>
            <a:ext cx="2371550" cy="2871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025" y="2281352"/>
            <a:ext cx="2371550" cy="2871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738" y="3538644"/>
            <a:ext cx="2371550" cy="2871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557" y="2189680"/>
            <a:ext cx="3907891" cy="22011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136" y="2941456"/>
            <a:ext cx="4318912" cy="2424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088673" y="5411149"/>
            <a:ext cx="848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Победители и призеры будут иметь возможность пройти стажировку на базе предприятий партнеров чемпионатного движения, иностранных партнеров или получить предложение о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трудоустройстве.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1706" y="1497269"/>
            <a:ext cx="114386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Оргкомитет </a:t>
            </a:r>
            <a:r>
              <a:rPr lang="ru-RU" sz="1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Всероссийского чемпионатного движения по профессиональному мастерству - межведомственный орган, отвечающий за развитие и эффективное достижение целей и задач Всероссийского чемпионатного движения по профессиональному мастерству. В состав Оргкомитета входят представители органов федеральной исполнительной власти, Федерального оператора, региональной исполнительной власти, регионального оператора.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" y="2630163"/>
            <a:ext cx="5613948" cy="2720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928" y="3252649"/>
            <a:ext cx="6906072" cy="3270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8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grpSp>
        <p:nvGrpSpPr>
          <p:cNvPr id="7" name="object 2"/>
          <p:cNvGrpSpPr/>
          <p:nvPr/>
        </p:nvGrpSpPr>
        <p:grpSpPr>
          <a:xfrm>
            <a:off x="657885" y="1587259"/>
            <a:ext cx="10907153" cy="4858851"/>
            <a:chOff x="397764" y="733044"/>
            <a:chExt cx="11396980" cy="5392420"/>
          </a:xfrm>
        </p:grpSpPr>
        <p:pic>
          <p:nvPicPr>
            <p:cNvPr id="8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764" y="733044"/>
              <a:ext cx="11396470" cy="5391911"/>
            </a:xfrm>
            <a:prstGeom prst="rect">
              <a:avLst/>
            </a:prstGeom>
          </p:spPr>
        </p:pic>
        <p:pic>
          <p:nvPicPr>
            <p:cNvPr id="9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787" y="925068"/>
              <a:ext cx="11012423" cy="5007864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371" y="2387337"/>
            <a:ext cx="1975275" cy="7986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27538" y="5904124"/>
            <a:ext cx="5607169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Региональный координационный центр чемпионатов 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профессионального мастерства Республики Башкортостан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Тел. 8-917-420-13-83 </a:t>
            </a:r>
          </a:p>
        </p:txBody>
      </p:sp>
    </p:spTree>
    <p:extLst>
      <p:ext uri="{BB962C8B-B14F-4D97-AF65-F5344CB8AC3E}">
        <p14:creationId xmlns:p14="http://schemas.microsoft.com/office/powerpoint/2010/main" val="31641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96" y="1707598"/>
            <a:ext cx="5017429" cy="424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169" y="2017330"/>
            <a:ext cx="5639872" cy="38771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45525" y="1497269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Информационное письмо</a:t>
            </a:r>
            <a:endParaRPr lang="ru-RU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3486" y="6045247"/>
            <a:ext cx="666534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https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://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docs.google.com/spreadsheets/d/14eSay00AqEADWVG-MzRXWGXyyAv5uJUAFobZd-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a7Ng/edit#gid=0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ГАУ ДПО РЕГИОНАЛЬНЫЙ МЕТОДИЧЕСКИЙ ЦЕНТР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ДОПОЛНИТЕЛЬНОГО ОБРАЗОВАНИЯ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РЕСПУБЛИКИ БАШКОРТОСТАН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771" y="2578011"/>
            <a:ext cx="10232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Телефоны: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+7(347)292-16-85, +7 (999)760-47-08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E-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mail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rmcrb02@mail.ru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Сайт: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https://</a:t>
            </a:r>
            <a:r>
              <a:rPr kumimoji="0" lang="ru-RU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рмц-рб.рф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Адрес: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РБ, город Уфа, проспект Октября,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График работы: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9.00 – 17.30. Перерыв с 13.00 до 13.30.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1339" y="1685342"/>
            <a:ext cx="778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Контактные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данные ГАУ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ДПО РМЦ ДО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РБ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56" y="5594338"/>
            <a:ext cx="1157653" cy="108311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86" y="5594338"/>
            <a:ext cx="1201616" cy="1083111"/>
          </a:xfrm>
          <a:prstGeom prst="rect">
            <a:avLst/>
          </a:prstGeom>
        </p:spPr>
      </p:pic>
      <p:pic>
        <p:nvPicPr>
          <p:cNvPr id="14" name="Рисунок 13" descr="C:\Users\elvina\AppData\Local\Temp\Rar$DIa13520.4565\qr_rmc102bash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42403" r="18926" b="21555"/>
          <a:stretch/>
        </p:blipFill>
        <p:spPr bwMode="auto">
          <a:xfrm>
            <a:off x="7644264" y="5594338"/>
            <a:ext cx="1175238" cy="1083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07" y="5594339"/>
            <a:ext cx="1120372" cy="10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6845" y="1497269"/>
            <a:ext cx="5388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kumimoji="0" lang="ru-RU" sz="4000" b="1" i="0" u="none" strike="noStrike" kern="0" cap="none" spc="-3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ЧЕМ</a:t>
            </a:r>
            <a:r>
              <a:rPr kumimoji="0" lang="ru-RU" sz="4000" b="1" i="0" u="none" strike="noStrike" kern="0" cap="none" spc="-4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МЫ</a:t>
            </a:r>
            <a:r>
              <a:rPr kumimoji="0" lang="ru-RU" sz="4000" b="1" i="0" u="none" strike="noStrike" kern="0" cap="none" spc="-4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СЕГОДНЯ?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8579" y="2548219"/>
            <a:ext cx="8771308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lang="ru-RU" sz="2400" b="1" spc="13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-18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чемпионатном</a:t>
            </a:r>
            <a:r>
              <a:rPr lang="ru-RU" sz="2400" b="1" spc="-2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7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движении</a:t>
            </a:r>
            <a:r>
              <a:rPr lang="ru-RU" sz="2400" b="1" spc="-2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«Профессионалы»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lvl="0">
              <a:spcBef>
                <a:spcPts val="25"/>
              </a:spcBef>
              <a:buFont typeface="Courier New"/>
              <a:buChar char="o"/>
            </a:pP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marL="355600" lvl="0" indent="-342900"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lang="ru-RU" sz="24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Ка</a:t>
            </a:r>
            <a:r>
              <a:rPr lang="ru-RU" sz="2400" b="1" spc="-2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к</a:t>
            </a:r>
            <a:r>
              <a:rPr lang="ru-RU" sz="2400" b="1" spc="-19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р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г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7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зо</a:t>
            </a:r>
            <a:r>
              <a:rPr lang="ru-RU" sz="2400" b="1" spc="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в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ь</a:t>
            </a:r>
            <a:r>
              <a:rPr lang="ru-RU" sz="2400" b="1" spc="-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</a:t>
            </a:r>
            <a:r>
              <a:rPr lang="ru-RU" sz="2400" b="1" spc="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лоща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д</a:t>
            </a:r>
            <a:r>
              <a:rPr lang="ru-RU" sz="2400" b="1" spc="-2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к</a:t>
            </a:r>
            <a:r>
              <a:rPr lang="ru-RU" sz="2400" b="1" spc="-7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у</a:t>
            </a:r>
            <a:r>
              <a:rPr lang="ru-RU" sz="2400" b="1" spc="-2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-17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с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д</a:t>
            </a:r>
            <a:r>
              <a:rPr lang="ru-RU" sz="2400" b="1" spc="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е</a:t>
            </a:r>
            <a:r>
              <a:rPr lang="ru-RU" sz="2400" b="1" spc="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л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ь</a:t>
            </a:r>
            <a:r>
              <a:rPr lang="ru-RU" sz="2400" b="1" spc="-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э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-19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-1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х</a:t>
            </a:r>
            <a:r>
              <a:rPr lang="ru-RU" sz="2400" b="1" spc="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р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ошо?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lvl="0">
              <a:spcBef>
                <a:spcPts val="25"/>
              </a:spcBef>
              <a:buFont typeface="Courier New"/>
              <a:buChar char="o"/>
            </a:pP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marL="355600" lvl="0" indent="-342900"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lang="ru-RU" sz="2400" b="1" spc="-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Ч</a:t>
            </a:r>
            <a:r>
              <a:rPr lang="ru-RU" sz="2400" b="1" spc="-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-1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19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м</a:t>
            </a:r>
            <a:r>
              <a:rPr lang="ru-RU" sz="2400" b="1" spc="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6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ж</a:t>
            </a:r>
            <a:r>
              <a:rPr lang="ru-RU" sz="2400" b="1" spc="7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-19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8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</a:t>
            </a:r>
            <a:r>
              <a:rPr lang="ru-RU" sz="2400" b="1" spc="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л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уч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-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ь</a:t>
            </a:r>
            <a:r>
              <a:rPr lang="ru-RU" sz="2400" b="1" spc="-2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-16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-33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« </a:t>
            </a:r>
            <a:r>
              <a:rPr lang="ru-RU" sz="2400" b="1" spc="1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</a:t>
            </a:r>
            <a:r>
              <a:rPr lang="ru-RU" sz="2400" b="1" spc="13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р</a:t>
            </a:r>
            <a:r>
              <a:rPr lang="ru-RU" sz="2400" b="1" spc="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офес</a:t>
            </a:r>
            <a:r>
              <a:rPr lang="ru-RU" sz="2400" b="1" spc="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с</a:t>
            </a:r>
            <a:r>
              <a:rPr lang="ru-RU" sz="2400" b="1" spc="9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6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7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</a:t>
            </a:r>
            <a:r>
              <a:rPr lang="ru-RU" sz="2400" b="1" spc="-4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1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л</a:t>
            </a:r>
            <a:r>
              <a:rPr lang="ru-RU" sz="2400" b="1" spc="4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4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в</a:t>
            </a:r>
            <a:r>
              <a:rPr lang="ru-RU" sz="2400" b="1" spc="-3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»</a:t>
            </a:r>
            <a:r>
              <a:rPr lang="ru-RU" sz="2400" b="1" spc="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?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lvl="0">
              <a:spcBef>
                <a:spcPts val="25"/>
              </a:spcBef>
              <a:buFont typeface="Courier New"/>
              <a:buChar char="o"/>
            </a:pP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marL="355600" lvl="0" indent="-342900"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lang="ru-RU" sz="2400" b="1" spc="1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Вн</a:t>
            </a:r>
            <a:r>
              <a:rPr lang="ru-RU" sz="2400" b="1" spc="-6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у</a:t>
            </a:r>
            <a:r>
              <a:rPr lang="ru-RU" sz="2400" b="1" spc="-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1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р</a:t>
            </a:r>
            <a:r>
              <a:rPr lang="ru-RU" sz="2400" b="1" spc="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е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</a:t>
            </a:r>
            <a:r>
              <a:rPr lang="ru-RU" sz="2400" b="1" spc="7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</a:t>
            </a:r>
            <a:r>
              <a:rPr lang="ru-RU" sz="2400" b="1" spc="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я</a:t>
            </a:r>
            <a:r>
              <a:rPr lang="ru-RU" sz="2400" b="1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я</a:t>
            </a:r>
            <a:r>
              <a:rPr lang="ru-RU" sz="2400" b="1" spc="-204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19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м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в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ци</a:t>
            </a:r>
            <a:r>
              <a:rPr lang="ru-RU" sz="2400" b="1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я</a:t>
            </a:r>
            <a:r>
              <a:rPr lang="ru-RU" sz="2400" b="1" spc="-2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уч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с</a:t>
            </a:r>
            <a:r>
              <a:rPr lang="ru-RU" sz="2400" b="1" spc="-4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т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r>
              <a:rPr lang="ru-RU" sz="2400" b="1" spc="1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я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lvl="0">
              <a:spcBef>
                <a:spcPts val="25"/>
              </a:spcBef>
              <a:buFont typeface="Courier New"/>
              <a:buChar char="o"/>
            </a:pP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marL="355600" lvl="0" indent="-342900"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lang="ru-RU" sz="2400" b="1" spc="1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П</a:t>
            </a:r>
            <a:r>
              <a:rPr lang="ru-RU" sz="2400" b="1" spc="3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45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л</a:t>
            </a:r>
            <a:r>
              <a:rPr lang="ru-RU" sz="2400" b="1" spc="4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ез</a:t>
            </a:r>
            <a:r>
              <a:rPr lang="ru-RU" sz="2400" b="1" spc="5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ные</a:t>
            </a:r>
            <a:r>
              <a:rPr lang="ru-RU" sz="2400" b="1" spc="-19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lang="ru-RU" sz="2400" b="1" spc="1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р</a:t>
            </a:r>
            <a:r>
              <a:rPr lang="ru-RU" sz="2400" b="1" spc="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ек</a:t>
            </a:r>
            <a:r>
              <a:rPr lang="ru-RU" sz="2400" b="1" spc="11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о</a:t>
            </a:r>
            <a:r>
              <a:rPr lang="ru-RU" sz="2400" b="1" spc="13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м</a:t>
            </a:r>
            <a:r>
              <a:rPr lang="ru-RU" sz="2400" b="1" spc="5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е</a:t>
            </a:r>
            <a:r>
              <a:rPr lang="ru-RU" sz="2400" b="1" spc="6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нд</a:t>
            </a:r>
            <a:r>
              <a:rPr lang="ru-RU" sz="2400" b="1" spc="-4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а</a:t>
            </a:r>
            <a:r>
              <a:rPr lang="ru-RU" sz="2400" b="1" spc="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ци</a:t>
            </a:r>
            <a:r>
              <a:rPr lang="ru-RU" sz="2400" b="1" spc="9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и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  <a:p>
            <a:pPr lvl="0">
              <a:spcBef>
                <a:spcPts val="25"/>
              </a:spcBef>
              <a:buFont typeface="Courier New"/>
              <a:buChar char="o"/>
            </a:pPr>
            <a:endParaRPr lang="ru-RU" sz="195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177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50" y="1497269"/>
            <a:ext cx="9023655" cy="50758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696090" y="3157966"/>
            <a:ext cx="231475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Участниками Всероссийского чемпионата по профессиональному мастерству являются две категории конкурсантов. В основной соревнуются студенты, обучающиеся по программам среднего профессионального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19974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2522" y="1390122"/>
            <a:ext cx="9505282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— </a:t>
            </a:r>
            <a:r>
              <a:rPr lang="ru-RU" sz="1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одна из 42 инициатив социально-экономического развития до 2030 года, инициированных президентом России </a:t>
            </a:r>
            <a:r>
              <a:rPr lang="ru-RU" sz="1400" b="1" i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Владимиром Путиным</a:t>
            </a:r>
            <a:r>
              <a:rPr lang="ru-RU" sz="1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Одна из ключевых инициатив проекта — вовлечение бизнеса в партнерское управление образовательными организациями, максимальная ориентированность обучения на практику, подготовка специалистов по востребованным профессиям в сокращенные сроки.</a:t>
            </a:r>
          </a:p>
          <a:p>
            <a:pPr algn="ctr">
              <a:lnSpc>
                <a:spcPct val="107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Стратегической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Всероссийского движения по профессиональному мастерству является содействие оперативному и эффективному кадровому обеспечению различных отраслей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экономики и профессиональному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росту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молодежи. Активное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участие в движении будут принимать работодатели. </a:t>
            </a:r>
            <a:endParaRPr lang="ru-RU" sz="1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98" y="3993202"/>
            <a:ext cx="4371315" cy="2446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314" y="3820112"/>
            <a:ext cx="4593449" cy="2599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41" y="1747867"/>
            <a:ext cx="18192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87" y="1582407"/>
            <a:ext cx="6511027" cy="3662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17519"/>
            <a:ext cx="5662210" cy="3209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0381" y="5810215"/>
            <a:ext cx="7021346" cy="738664"/>
          </a:xfrm>
          <a:prstGeom prst="rect">
            <a:avLst/>
          </a:prstGeom>
          <a:solidFill>
            <a:srgbClr val="A3DDFF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ФНЧ-2023: Компетенция «Спасательные работы»(юниоры)-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место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МАУ ДО Детский оздоровительно-образовательный центр туризма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краеведения и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экскурсий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Белорецк)</a:t>
            </a:r>
            <a:endParaRPr lang="ru-RU" sz="1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5771" y="1459036"/>
            <a:ext cx="12516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186690">
              <a:spcBef>
                <a:spcPts val="100"/>
              </a:spcBef>
            </a:pPr>
            <a:r>
              <a:rPr lang="ru-RU" sz="4000" b="1" spc="-5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КАК НАМ </a:t>
            </a:r>
            <a:r>
              <a:rPr lang="ru-RU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СТАТЬ </a:t>
            </a:r>
            <a:r>
              <a:rPr lang="ru-RU" sz="4000" b="1" spc="-1789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Black"/>
              </a:rPr>
              <a:t>ПРИЧАСТНЫМИ?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184" y="1185433"/>
            <a:ext cx="2371550" cy="2865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450" y="2235836"/>
            <a:ext cx="2371550" cy="2871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6394" y="1024061"/>
            <a:ext cx="2371550" cy="2871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7890" y="2054538"/>
            <a:ext cx="2371550" cy="2871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703" y="2324134"/>
            <a:ext cx="7511964" cy="422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890" y="3260056"/>
            <a:ext cx="2371550" cy="2871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0450" y="3277364"/>
            <a:ext cx="2371550" cy="2871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890" y="4436874"/>
            <a:ext cx="2371550" cy="2871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710" y="4318892"/>
            <a:ext cx="237155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39" y="1497269"/>
            <a:ext cx="9528481" cy="52431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801474" y="1390122"/>
            <a:ext cx="239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https://pro.firpo.ru/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81" y="1358023"/>
            <a:ext cx="4953580" cy="2784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85" y="3592218"/>
            <a:ext cx="6335607" cy="317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761" y="1653348"/>
            <a:ext cx="6688239" cy="3446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7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"/>
          <a:stretch/>
        </p:blipFill>
        <p:spPr>
          <a:xfrm>
            <a:off x="0" y="-6416"/>
            <a:ext cx="12192000" cy="1396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5771" y="100731"/>
            <a:ext cx="767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ГАУ ДПО РЕГИОНАЛЬНЫЙ МЕТОДИЧЕСКИЙ ЦЕНТР </a:t>
            </a:r>
            <a:b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ДОПОЛНИТЕЛЬНОГО ОБРАЗОВАНИЯ  </a:t>
            </a:r>
          </a:p>
          <a:p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РЕСПУБЛИКИ БАШКОРТОСТАН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958" l="4343" r="96162">
                        <a14:foregroundMark x1="32424" y1="33404" x2="61414" y2="20190"/>
                        <a14:foregroundMark x1="46566" y1="27378" x2="47576" y2="6554"/>
                        <a14:foregroundMark x1="46869" y1="27273" x2="59394" y2="46406"/>
                        <a14:foregroundMark x1="49394" y1="53066" x2="56667" y2="46617"/>
                        <a14:foregroundMark x1="34242" y1="65328" x2="46061" y2="72516"/>
                        <a14:foregroundMark x1="48384" y1="78541" x2="28182" y2="67230"/>
                        <a14:foregroundMark x1="46970" y1="78858" x2="23131" y2="79598"/>
                        <a14:foregroundMark x1="21111" y1="76321" x2="24646" y2="66068"/>
                        <a14:foregroundMark x1="21717" y1="74313" x2="22626" y2="64693"/>
                        <a14:foregroundMark x1="34545" y1="32981" x2="42323" y2="5603"/>
                        <a14:foregroundMark x1="43939" y1="62474" x2="56768" y2="57188"/>
                        <a14:foregroundMark x1="35859" y1="40803" x2="68788" y2="27273"/>
                        <a14:foregroundMark x1="58788" y1="23467" x2="52727" y2="6448"/>
                        <a14:foregroundMark x1="66061" y1="46089" x2="83333" y2="45243"/>
                        <a14:foregroundMark x1="72121" y1="56660" x2="71313" y2="37949"/>
                        <a14:foregroundMark x1="80202" y1="56237" x2="80404" y2="37209"/>
                        <a14:foregroundMark x1="19293" y1="57400" x2="20303" y2="35518"/>
                        <a14:foregroundMark x1="26667" y1="57928" x2="27071" y2="34778"/>
                        <a14:foregroundMark x1="46364" y1="79810" x2="64545" y2="77273"/>
                        <a14:foregroundMark x1="49697" y1="77273" x2="67778" y2="65433"/>
                        <a14:foregroundMark x1="56061" y1="69239" x2="65556" y2="63319"/>
                        <a14:foregroundMark x1="58384" y1="76004" x2="72626" y2="64799"/>
                        <a14:foregroundMark x1="58788" y1="76216" x2="80303" y2="79810"/>
                        <a14:foregroundMark x1="58384" y1="73784" x2="77677" y2="78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6"/>
            <a:ext cx="1315771" cy="1257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43" y="1250876"/>
            <a:ext cx="6405172" cy="3803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285" y="1972796"/>
            <a:ext cx="6655157" cy="3743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2890" y="4566562"/>
            <a:ext cx="4204345" cy="214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236906" y="5054404"/>
            <a:ext cx="581792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Каждое мероприятие Чемпионатного движения представляет собой соревнование, предусматривающее выполнение конкурсантами конкурсных заданий. </a:t>
            </a:r>
            <a:endParaRPr lang="ru-RU" sz="1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Всех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участников Чемпионата сопровождают эксперты – наставники, которые будут проводить оценку участников и участвовать в мероприятиях 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Чемпионата.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429</Words>
  <Application>Microsoft Office PowerPoint</Application>
  <PresentationFormat>Широкоэкранный</PresentationFormat>
  <Paragraphs>82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Cambria</vt:lpstr>
      <vt:lpstr>Cambria Math</vt:lpstr>
      <vt:lpstr>Courier New</vt:lpstr>
      <vt:lpstr>Times New Roman</vt:lpstr>
      <vt:lpstr>Verdana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Татьяна Юрьевна</cp:lastModifiedBy>
  <cp:revision>404</cp:revision>
  <dcterms:created xsi:type="dcterms:W3CDTF">2021-09-01T06:07:40Z</dcterms:created>
  <dcterms:modified xsi:type="dcterms:W3CDTF">2024-01-22T09:38:18Z</dcterms:modified>
</cp:coreProperties>
</file>