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  <p:sldMasterId id="2147483708" r:id="rId2"/>
    <p:sldMasterId id="2147483720" r:id="rId3"/>
  </p:sldMasterIdLst>
  <p:notesMasterIdLst>
    <p:notesMasterId r:id="rId67"/>
  </p:notesMasterIdLst>
  <p:sldIdLst>
    <p:sldId id="392" r:id="rId4"/>
    <p:sldId id="407" r:id="rId5"/>
    <p:sldId id="408" r:id="rId6"/>
    <p:sldId id="410" r:id="rId7"/>
    <p:sldId id="317" r:id="rId8"/>
    <p:sldId id="411" r:id="rId9"/>
    <p:sldId id="384" r:id="rId10"/>
    <p:sldId id="403" r:id="rId11"/>
    <p:sldId id="448" r:id="rId12"/>
    <p:sldId id="385" r:id="rId13"/>
    <p:sldId id="388" r:id="rId14"/>
    <p:sldId id="390" r:id="rId15"/>
    <p:sldId id="393" r:id="rId16"/>
    <p:sldId id="447" r:id="rId17"/>
    <p:sldId id="412" r:id="rId18"/>
    <p:sldId id="413" r:id="rId19"/>
    <p:sldId id="387" r:id="rId20"/>
    <p:sldId id="414" r:id="rId21"/>
    <p:sldId id="422" r:id="rId22"/>
    <p:sldId id="424" r:id="rId23"/>
    <p:sldId id="445" r:id="rId24"/>
    <p:sldId id="425" r:id="rId25"/>
    <p:sldId id="426" r:id="rId26"/>
    <p:sldId id="427" r:id="rId27"/>
    <p:sldId id="394" r:id="rId28"/>
    <p:sldId id="429" r:id="rId29"/>
    <p:sldId id="391" r:id="rId30"/>
    <p:sldId id="449" r:id="rId31"/>
    <p:sldId id="396" r:id="rId32"/>
    <p:sldId id="400" r:id="rId33"/>
    <p:sldId id="450" r:id="rId34"/>
    <p:sldId id="428" r:id="rId35"/>
    <p:sldId id="430" r:id="rId36"/>
    <p:sldId id="431" r:id="rId37"/>
    <p:sldId id="432" r:id="rId38"/>
    <p:sldId id="433" r:id="rId39"/>
    <p:sldId id="446" r:id="rId40"/>
    <p:sldId id="399" r:id="rId41"/>
    <p:sldId id="415" r:id="rId42"/>
    <p:sldId id="416" r:id="rId43"/>
    <p:sldId id="398" r:id="rId44"/>
    <p:sldId id="441" r:id="rId45"/>
    <p:sldId id="440" r:id="rId46"/>
    <p:sldId id="444" r:id="rId47"/>
    <p:sldId id="453" r:id="rId48"/>
    <p:sldId id="452" r:id="rId49"/>
    <p:sldId id="442" r:id="rId50"/>
    <p:sldId id="443" r:id="rId51"/>
    <p:sldId id="454" r:id="rId52"/>
    <p:sldId id="455" r:id="rId53"/>
    <p:sldId id="404" r:id="rId54"/>
    <p:sldId id="456" r:id="rId55"/>
    <p:sldId id="401" r:id="rId56"/>
    <p:sldId id="405" r:id="rId57"/>
    <p:sldId id="402" r:id="rId58"/>
    <p:sldId id="435" r:id="rId59"/>
    <p:sldId id="436" r:id="rId60"/>
    <p:sldId id="437" r:id="rId61"/>
    <p:sldId id="434" r:id="rId62"/>
    <p:sldId id="406" r:id="rId63"/>
    <p:sldId id="438" r:id="rId64"/>
    <p:sldId id="451" r:id="rId65"/>
    <p:sldId id="439" r:id="rId66"/>
  </p:sldIdLst>
  <p:sldSz cx="12192000" cy="6858000"/>
  <p:notesSz cx="6886575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C6F6"/>
    <a:srgbClr val="D2DEEF"/>
    <a:srgbClr val="5B9BD5"/>
    <a:srgbClr val="EAEFF7"/>
    <a:srgbClr val="DEEBF7"/>
    <a:srgbClr val="8FAADC"/>
    <a:srgbClr val="A3DDFE"/>
    <a:srgbClr val="A3DDFF"/>
    <a:srgbClr val="05BC58"/>
    <a:srgbClr val="05B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183" cy="502675"/>
          </a:xfrm>
          <a:prstGeom prst="rect">
            <a:avLst/>
          </a:prstGeom>
        </p:spPr>
        <p:txBody>
          <a:bodyPr vert="horz" lIns="96597" tIns="48298" rIns="96597" bIns="4829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799" y="1"/>
            <a:ext cx="2984183" cy="502675"/>
          </a:xfrm>
          <a:prstGeom prst="rect">
            <a:avLst/>
          </a:prstGeom>
        </p:spPr>
        <p:txBody>
          <a:bodyPr vert="horz" lIns="96597" tIns="48298" rIns="96597" bIns="48298" rtlCol="0"/>
          <a:lstStyle>
            <a:lvl1pPr algn="r">
              <a:defRPr sz="1300"/>
            </a:lvl1pPr>
          </a:lstStyle>
          <a:p>
            <a:fld id="{D83B230B-DBDC-4AD5-BF12-31859A7AE8F6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8" rIns="96597" bIns="4829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658" y="4821506"/>
            <a:ext cx="5509260" cy="3944868"/>
          </a:xfrm>
          <a:prstGeom prst="rect">
            <a:avLst/>
          </a:prstGeom>
        </p:spPr>
        <p:txBody>
          <a:bodyPr vert="horz" lIns="96597" tIns="48298" rIns="96597" bIns="4829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40"/>
            <a:ext cx="2984183" cy="502674"/>
          </a:xfrm>
          <a:prstGeom prst="rect">
            <a:avLst/>
          </a:prstGeom>
        </p:spPr>
        <p:txBody>
          <a:bodyPr vert="horz" lIns="96597" tIns="48298" rIns="96597" bIns="4829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799" y="9516040"/>
            <a:ext cx="2984183" cy="502674"/>
          </a:xfrm>
          <a:prstGeom prst="rect">
            <a:avLst/>
          </a:prstGeom>
        </p:spPr>
        <p:txBody>
          <a:bodyPr vert="horz" lIns="96597" tIns="48298" rIns="96597" bIns="48298" rtlCol="0" anchor="b"/>
          <a:lstStyle>
            <a:lvl1pPr algn="r">
              <a:defRPr sz="1300"/>
            </a:lvl1pPr>
          </a:lstStyle>
          <a:p>
            <a:fld id="{E9AA0EDC-0305-40E2-8E24-15DB9101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2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A0EDC-0305-40E2-8E24-15DB9101FB27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6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A0EDC-0305-40E2-8E24-15DB9101FB27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03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7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7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5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1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06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38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55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24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65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1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74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5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58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6034" y="1600200"/>
            <a:ext cx="9446684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6034" y="2819400"/>
            <a:ext cx="7008284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012FA6-A20B-47DE-9588-736C715A0C4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2649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B0AAA5-4C5C-4585-AFEF-04F1A77B9742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67058"/>
      </p:ext>
    </p:extLst>
  </p:cSld>
  <p:clrMapOvr>
    <a:masterClrMapping/>
  </p:clrMapOvr>
  <p:transition>
    <p:split orient="vert" dir="in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6DC44-A17E-491B-BF4A-FCA42C990FFC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56234"/>
      </p:ext>
    </p:extLst>
  </p:cSld>
  <p:clrMapOvr>
    <a:masterClrMapping/>
  </p:clrMapOvr>
  <p:transition>
    <p:split orient="vert" dir="in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825BBD-3D41-4E05-ACB6-F11152FF526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98720"/>
      </p:ext>
    </p:extLst>
  </p:cSld>
  <p:clrMapOvr>
    <a:masterClrMapping/>
  </p:clrMapOvr>
  <p:transition>
    <p:split orient="vert" dir="in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FFB8F-B501-4D5D-B359-7924586B968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46662"/>
      </p:ext>
    </p:extLst>
  </p:cSld>
  <p:clrMapOvr>
    <a:masterClrMapping/>
  </p:clrMapOvr>
  <p:transition>
    <p:split orient="vert" dir="in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70867-F18E-4706-907E-4CC11F1D17F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3796"/>
      </p:ext>
    </p:extLst>
  </p:cSld>
  <p:clrMapOvr>
    <a:masterClrMapping/>
  </p:clrMapOvr>
  <p:transition>
    <p:split orient="vert" dir="in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755C04-780B-4801-8A0C-031F42E8F94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7638"/>
      </p:ext>
    </p:extLst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8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671CC-5762-4363-A82E-7A679FC87831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14450"/>
      </p:ext>
    </p:extLst>
  </p:cSld>
  <p:clrMapOvr>
    <a:masterClrMapping/>
  </p:clrMapOvr>
  <p:transition>
    <p:split orient="vert" dir="in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9F060D-4B7B-4C32-82D6-905E1D52723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37170"/>
      </p:ext>
    </p:extLst>
  </p:cSld>
  <p:clrMapOvr>
    <a:masterClrMapping/>
  </p:clrMapOvr>
  <p:transition>
    <p:split orient="vert" dir="in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75399-59E1-4D8C-A048-0E714A58B704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42911"/>
      </p:ext>
    </p:extLst>
  </p:cSld>
  <p:clrMapOvr>
    <a:masterClrMapping/>
  </p:clrMapOvr>
  <p:transition>
    <p:split orient="vert" dir="in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92633" y="685801"/>
            <a:ext cx="236220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06033" y="685801"/>
            <a:ext cx="688340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7BC67D-A387-45FC-B1F2-EE4562BFA852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83163"/>
      </p:ext>
    </p:extLst>
  </p:cSld>
  <p:clrMapOvr>
    <a:masterClrMapping/>
  </p:clrMapOvr>
  <p:transition>
    <p:split orient="vert" dir="in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033" y="685800"/>
            <a:ext cx="9448800" cy="731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BBDEF-B34A-46EA-B550-9C072EAF413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30103"/>
      </p:ext>
    </p:extLst>
  </p:cSld>
  <p:clrMapOvr>
    <a:masterClrMapping/>
  </p:clrMapOvr>
  <p:transition>
    <p:split orient="vert"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CFC0FD-0E3A-43A2-B3A7-4A11AC69F5A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0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2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6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5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2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4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1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7" name="Рисунок 6" descr="ФОН_флаг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4" y="0"/>
            <a:ext cx="12183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4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6033" y="685800"/>
            <a:ext cx="9448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6033" y="1600201"/>
            <a:ext cx="7010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29375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29375"/>
            <a:ext cx="3860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9375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60C47-6B0B-4076-8E5F-90B52BB5FC0B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ublications.hse.ru/pubs/share/direct/345295660.pdf" TargetMode="Externa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ublications.hse.ru/pubs/share/direct/345295660.pdf" TargetMode="Externa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onsultant.ru/document/cons_doc_LAW_404107/" TargetMode="Externa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hyperlink" Target="https://vk.com/fgbuk_vch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hyperlink" Target="https://&#1088;&#1084;&#1094;-&#1088;&#1073;.&#1088;&#1092;/%d1%81%d0%b5%d1%80%d0%b4%d1%86%d0%b5-%d0%be%d1%82%d0%b4%d0%b0%d1%8e-%d0%b4%d0%b5%d1%82%d1%8f%d0%bc-2024/" TargetMode="Externa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h3jv7vRO7A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docs.google.com/forms/d/e/1FAIpQLScAwGAYo6WGC9nJK_UbD91N3OV5M93i1GfAgO6xAbWjmSkYuA/viewfor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serdtsedetyam.ru/materials/demotest/" TargetMode="External"/><Relationship Id="rId5" Type="http://schemas.openxmlformats.org/officeDocument/2006/relationships/image" Target="../media/image89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hyperlink" Target="https://clck.ru/35c2VG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.png"/><Relationship Id="rId7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7662" y="1758076"/>
            <a:ext cx="104005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Республиканский этап Всероссийского конкурса </a:t>
            </a:r>
            <a:r>
              <a:rPr lang="ru-RU" sz="32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профессионального мастерства работников сферы дополнительного образования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 Сердце отдаю детям -</a:t>
            </a:r>
            <a:r>
              <a:rPr lang="ru-RU" sz="32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2024»</a:t>
            </a:r>
            <a:endParaRPr lang="ru-RU" sz="3200" b="1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830" y="3842292"/>
            <a:ext cx="3498630" cy="280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653" y="5452980"/>
            <a:ext cx="4468166" cy="95410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Начальник отдела реализации программ и методического обеспечения,</a:t>
            </a:r>
          </a:p>
          <a:p>
            <a:pPr lvl="0" algn="ctr"/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старший методист ГАУ ДПО РМЦ ДО РБ</a:t>
            </a:r>
          </a:p>
          <a:p>
            <a:pPr lvl="0" algn="ctr"/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Михайлова Т.Ю.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10440" y="1427691"/>
            <a:ext cx="7571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Требования к видеоролику </a:t>
            </a:r>
          </a:p>
          <a:p>
            <a:pPr lvl="0"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 Визитная карточка»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7885" y="2180135"/>
            <a:ext cx="63292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Отражение профессиональных взглядов и позиций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педагога дополнительного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Отражение процесса профессиональной деятельности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педагога по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реализации дополнительной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общеобразовательной программы.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Отражение результатов профессиональной деятельности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педагога 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реализации дополнительной общеобразовательной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программы.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Умение определять педагогические цели 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задачи.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Умение обобщать и транслировать опыт своей профессиональной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деятельности.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сведений об участии педагога и обучающихся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образовательных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досуговых, культурно-просветительских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др. мероприятиях на муниципальном, региональном и федеральном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уровнях.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436" y="2701605"/>
            <a:ext cx="4669016" cy="2628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779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5771" y="1510242"/>
            <a:ext cx="9100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Типичные </a:t>
            </a:r>
            <a:r>
              <a:rPr lang="ru-RU" sz="2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ошибки конкурсантов</a:t>
            </a:r>
            <a:endParaRPr lang="ru-RU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655" t="28176" r="8998" b="22775"/>
          <a:stretch/>
        </p:blipFill>
        <p:spPr>
          <a:xfrm>
            <a:off x="876919" y="2233544"/>
            <a:ext cx="10438159" cy="439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93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6287" y="1451985"/>
            <a:ext cx="10038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Требования и критерия оценки к дополнительной  общеобразовательной  общеразвивающей программы</a:t>
            </a:r>
            <a:endParaRPr lang="ru-RU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2357" y="2282982"/>
            <a:ext cx="104350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на сайте утвержденной дополнительной общеобразовательной </a:t>
            </a:r>
          </a:p>
          <a:p>
            <a:pPr lvl="0"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программы (ДОП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Соответствие структуры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ДОП.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Соответствие содержания ДОП направленности, цели, задачам обучения</a:t>
            </a:r>
          </a:p>
          <a:p>
            <a:pPr lvl="0"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воспитания целевой аудитории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детей.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и целесообразность планируемых результатов,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организационно-педагогических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условий, порядка и форм текущего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контроля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промежуточной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аттестации.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и целесообразность оценочных и методических материалов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ДОП.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и обоснованность реализации воспитательной компоненты ДОП.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положительной динамики результативности за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текущий период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реализации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ДОП.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системы оценки качества реализации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программы.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Актуальность подходов обновления содержания и технологий реализации ДОП.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61" y="1559018"/>
            <a:ext cx="6473833" cy="4970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885" y="1657671"/>
            <a:ext cx="4220123" cy="291432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8022" y="6220089"/>
            <a:ext cx="751885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редакции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Федерального закона от 31.07.2020 № 304-ФЗ «О внесении изменений в Федеральный </a:t>
            </a:r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закон</a:t>
            </a:r>
          </a:p>
          <a:p>
            <a:pPr algn="ctr"/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«Об образовании в Российской Федерации» по вопросам воспитания обучающихся»)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35946" y="488468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Приказ № 629 </a:t>
            </a:r>
            <a:r>
              <a:rPr lang="ru-RU" sz="2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от </a:t>
            </a:r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22.07.2022</a:t>
            </a:r>
          </a:p>
          <a:p>
            <a:pPr lvl="0" algn="ctr"/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вступил </a:t>
            </a:r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силу </a:t>
            </a:r>
            <a:r>
              <a:rPr lang="ru-RU" sz="2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1.03.2023 </a:t>
            </a:r>
          </a:p>
          <a:p>
            <a:pPr lvl="0" algn="ctr"/>
            <a:r>
              <a:rPr lang="ru-RU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 28.02.2029)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58" y="5676483"/>
            <a:ext cx="57307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95" y="1679758"/>
            <a:ext cx="5344539" cy="3006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283" y="3342259"/>
            <a:ext cx="5184900" cy="2916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8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3412" y="1273966"/>
            <a:ext cx="1054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Норм</a:t>
            </a:r>
            <a:r>
              <a:rPr kumimoji="0" lang="ru-RU" sz="2000" b="1" i="0" u="none" strike="noStrike" kern="1200" cap="small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а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тивное</a:t>
            </a:r>
            <a:r>
              <a:rPr kumimoji="0" lang="ru-RU" sz="2000" b="1" i="0" u="none" strike="noStrike" kern="1200" cap="small" spc="14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 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пр</a:t>
            </a:r>
            <a:r>
              <a:rPr kumimoji="0" lang="ru-RU" sz="2000" b="1" i="0" u="none" strike="noStrike" kern="1200" cap="small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а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вовое</a:t>
            </a:r>
            <a:r>
              <a:rPr kumimoji="0" lang="ru-RU" sz="2000" b="1" i="0" u="none" strike="noStrike" kern="1200" cap="small" spc="114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 </a:t>
            </a:r>
            <a:r>
              <a:rPr kumimoji="0" lang="ru-RU" sz="2000" b="1" i="0" u="none" strike="noStrike" kern="1200" cap="small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с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опро</a:t>
            </a:r>
            <a:r>
              <a:rPr kumimoji="0" lang="ru-RU" sz="2000" b="1" i="0" u="none" strike="noStrike" kern="1200" cap="sm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в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ожде</a:t>
            </a:r>
            <a:r>
              <a:rPr kumimoji="0" lang="ru-RU" sz="2000" b="1" i="0" u="none" strike="noStrike" kern="1200" cap="sm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н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ие</a:t>
            </a:r>
            <a:r>
              <a:rPr kumimoji="0" lang="ru-RU" sz="2000" b="1" i="0" u="none" strike="noStrike" kern="1200" cap="small" spc="1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 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дополнитель</a:t>
            </a:r>
            <a:r>
              <a:rPr kumimoji="0" lang="ru-RU" sz="2000" b="1" i="0" u="none" strike="noStrike" kern="1200" cap="sm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н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ого обр</a:t>
            </a:r>
            <a:r>
              <a:rPr kumimoji="0" lang="ru-RU" sz="2000" b="1" i="0" u="none" strike="noStrike" kern="1200" cap="small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а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зования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2311" y="1697166"/>
            <a:ext cx="11611154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Федеральный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Закон РФ от 29.12.2012 г. № 273 «Об образовании в Российской Федерации»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редакции Федерального закона от 31.07.2020 № 304-ФЗ «О внесении изменений в Федеральный закон «Об образовании в Российской Федерации» по вопросам воспитания обучающихся») (далее - 273-ФЗ);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-Федеральный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проект «Успех каждого ребенка» (протокол заседания проектного комитета по национальному проекту «Образование» от 07 декабря 2018 г. № 3);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-Приоритетный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проект «Доступное дополнительное образование для детей». Протокол от 30.11.2016 №11 Совета при Президенте Российской Федерации по стратегическому развитию и приоритетным проектам;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-Распоряжение Правительства РФ от 31.03.2022 г. № 678-р «Об утверждении Концепции развития дополнительного образования детей до 2030 года»;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-Распоряжение Правительства Российской Федерации от 29 мая 2015 года № 996-р «Стратегия развития воспитания в Российской Федерации на период до 2025 года»;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-Приказ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№629 от 27.07.2022г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«Об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утверждении Порядка организации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 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осуществления образовательной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деятельности по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дополнительным общеобразовательным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программам»;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-Приказ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Министерства Просвещения Российской Федерации от 03.09.2019 № 467 «Об утверждении Целевой модели развития региональных систем дополнительного образования детей»;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-Письмо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Министерства образования и науки РФ от 18.11.2015 г. № 09-3242 «О направлении информации» (вместе с «Методическими рекомендациями по проектированию дополнительных общеразвивающих программ (включая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разноуровневые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программы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)»;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Постановление Главного государственного санитарного врача РФ от 28.01.2021 № 2 "Об утверждении санитарных правил и норм СанПиН 1.2.3685-21 "Гигиенические нормативы и требования к обеспечению безопасности и (или) безвредности для человека факторов среды обитания« (вместе с "СанПиН 1.2.3685-21. Санитарные правила и нормы...");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-Постановление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Главного государственного санитарного врача РФ от 28.09.2020 N 28 "Об утверждении санитарных правил СП 2.4.3648-20 "Санитарно-эпидемиологические требования к организациям воспитания и обучения, отдыха и оздоровления детей и молодежи" (вместе с "СП 2.4.3648-20. Санитарные правила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...");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- Постановление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Правительства РБ от 01.10.2022 г № 690 «Об утверждении Концепции развития дополнительного образования детей в Республике Башкортостан до 2030 года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»;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-Распоряжение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Правительства РФ  от 15 мая 2023 г. №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1230-р «Об изменениях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в распоряжение Правительства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Российской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Федерации от 31 марта 2022 г. №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678-р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;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-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Приказ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Министерства труда и социальной защиты Российской Федерации (Минтруда России) от 22.09.2021 года № 652н «Об утверждении профессионального стандарта «Педагог дополнительного образования детей и взрослых»;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-Методические 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рекомендации по формированию механизмов обновления содержания, методов  и технологий обучения в системе дополнительного образования детей, направленных на повышение качества дополнительного образования детей, в том числе включение компонентов, обеспечивающих формирование функциональной грамотности и компетентностей, связанных с эмоциональным, физическим, интеллектуальным, духовным развитием человека, значимых для вхождения Российской Федерации в число десяти ведущих стран мира по качеству общего образования, для реализации приоритетных направлений научно-технологического и культурного развития страны» от 29.09.2023 № АБ-3935/06.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0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04513" y="1362040"/>
            <a:ext cx="9980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Норм</a:t>
            </a:r>
            <a:r>
              <a:rPr kumimoji="0" lang="ru-RU" sz="2000" b="1" i="0" u="none" strike="noStrike" kern="1200" cap="small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а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тивное</a:t>
            </a:r>
            <a:r>
              <a:rPr kumimoji="0" lang="ru-RU" sz="2000" b="1" i="0" u="none" strike="noStrike" kern="1200" cap="small" spc="14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 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пр</a:t>
            </a:r>
            <a:r>
              <a:rPr kumimoji="0" lang="ru-RU" sz="2000" b="1" i="0" u="none" strike="noStrike" kern="1200" cap="small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а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вовое</a:t>
            </a:r>
            <a:r>
              <a:rPr kumimoji="0" lang="ru-RU" sz="2000" b="1" i="0" u="none" strike="noStrike" kern="1200" cap="small" spc="114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 </a:t>
            </a:r>
            <a:r>
              <a:rPr kumimoji="0" lang="ru-RU" sz="2000" b="1" i="0" u="none" strike="noStrike" kern="1200" cap="small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с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опро</a:t>
            </a:r>
            <a:r>
              <a:rPr kumimoji="0" lang="ru-RU" sz="2000" b="1" i="0" u="none" strike="noStrike" kern="1200" cap="sm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в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ожде</a:t>
            </a:r>
            <a:r>
              <a:rPr kumimoji="0" lang="ru-RU" sz="2000" b="1" i="0" u="none" strike="noStrike" kern="1200" cap="sm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н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ие</a:t>
            </a:r>
            <a:r>
              <a:rPr kumimoji="0" lang="ru-RU" sz="2000" b="1" i="0" u="none" strike="noStrike" kern="1200" cap="small" spc="1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 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дополнитель</a:t>
            </a:r>
            <a:r>
              <a:rPr kumimoji="0" lang="ru-RU" sz="2000" b="1" i="0" u="none" strike="noStrike" kern="1200" cap="sm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н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ого обр</a:t>
            </a:r>
            <a:r>
              <a:rPr kumimoji="0" lang="ru-RU" sz="2000" b="1" i="0" u="none" strike="noStrike" kern="1200" cap="small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а</a:t>
            </a: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ook Antiqua"/>
              </a:rPr>
              <a:t>зования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657" y="1714380"/>
            <a:ext cx="11999343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Адаптированные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программы: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-Письмо Министерства образования и науки РФ от 07.06.2013 № ИР–535/07 «О коррекционном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 инклюзивном образовании детей»;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-Методические рекомендации по реализации адаптированных дополнительных общеобразовательных программ, способствующих социально–психологической реабилитации, профессиональному самоопределению детей с ограниченными возможностями здоровья, включая детей инвалидов,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учетом их особых образовательных потребностей Министерства образования и науки РФ от 29.03.2016  ВК 641/09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-Методические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рекомендации «Создание современного инклюзивного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образовательного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пространства для детей с ограниченными возможностями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здоровья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 детей-инвалидов на базе образовательных организаций, реализующих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дополнительные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общеобразовательные программы в субъектах Российской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Федерации» от 30.12.2022 № АБ-3924/06.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Электронного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обучение и дистанционные образовательные технологии 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-Приказ Министерства образования и науки РФ от 23.08.2017 № 816 «Об 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программ»;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-Письмо Министерства Просвещения РФ от 19.03.2020 № ГД-39/04 «О направлении методических рекомендаций» («Методические рекомендации по реализации образовательных программ начального общего, основного общего, среднего общего образования, образовательных программ среднего профессионального образования и дополнительных общеобразовательных программ с применением электронного обучения и дистанционных образовательных технологий»);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-Приказ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Федеральной службы по надзору в сфере образования и науки (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Рособрнадзор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от 14.08.2020 № 831 «Об утверждении Требований к структуре официального сайта образовательной организации в информационно-телекоммуникационной сети «Интернет» и формату представления информации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-Постановление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Правительства РФ от 11.07.2020 № 1038 «О внесении изменений в Правила размещения на официальном сайте образовательной организации в информационно-телекоммуникационной сети "Интернет" и обновления информации об образовательной организации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-Письмо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Министерства просвещения Российской Федерации от 07.05.2020 г. № ВБ – 976/04 «Рекомендации по реализации внеурочной деятельности, программы воспитания и социализации и дополнительных общеобразовательных программ с применением дистанционных образовательных технологий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».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Сетевые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программы: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Приказ Министерства науки и высшего образования Российской Федерации / Министерства просвещения Российской Федерации от 05.08.2020 № 882/391 «Об организации и осуществлении образовательной деятельности при сетевой форме реализации образовательных программ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»;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Письмо Департамента государственной политики в сфере воспитания детей и молодежи Министерства образования и науки Российской Федерации от 07.12.2015 № 09-3482 «Методические рекомендации по организации сетевого взаимодействия общеобразовательных организаций, организаций дополнительного образования, профессиональных образовательных организаций, промышленных предприятий и бизнес-структур в сфере научно-технического творчества, в том числе робототехники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-Письмо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Министерства образования и науки Российской Федерации от 28.08.2015 № АК-2563/05 «Методические рекомендации по организации образовательной деятельности с использованием сетевых форм реализации образовательных программ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-Методические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рекомендации для субъектов Российской Федерации по вопросам реализации основных и дополнительных общеобразовательных программ в сетевой форме // утв. Министерством просвещения Российской Федерации от 28.06.2019 №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МР-81/02вн.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9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4037" t="7731" r="40828" b="31636"/>
          <a:stretch/>
        </p:blipFill>
        <p:spPr>
          <a:xfrm>
            <a:off x="261667" y="2173140"/>
            <a:ext cx="5474899" cy="4137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5459" t="20212" r="41194" b="18901"/>
          <a:stretch/>
        </p:blipFill>
        <p:spPr>
          <a:xfrm>
            <a:off x="6803056" y="2187378"/>
            <a:ext cx="5218122" cy="4122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3536" y="2187378"/>
            <a:ext cx="888685" cy="1392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09847" y="1423697"/>
            <a:ext cx="61826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 что нужно обратить внимание?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52" y="1546641"/>
            <a:ext cx="11028620" cy="774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026" y="4361686"/>
            <a:ext cx="2803070" cy="246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747" y="2315859"/>
            <a:ext cx="2987016" cy="408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4763" y="2561656"/>
            <a:ext cx="2874522" cy="405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82" y="2320900"/>
            <a:ext cx="3663786" cy="303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-910" t="19982"/>
          <a:stretch/>
        </p:blipFill>
        <p:spPr>
          <a:xfrm>
            <a:off x="3760920" y="3430908"/>
            <a:ext cx="2488176" cy="101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29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02611" y="1390122"/>
            <a:ext cx="8157713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Примерная программа воспитания для организаций ДО и образовательных организаций, реализующих </a:t>
            </a: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ДОП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4702" y="2512156"/>
            <a:ext cx="402238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Рабочая программа воспитания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входит в ДОП и является её обязательной частью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4992" y="3328228"/>
            <a:ext cx="2954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Федеральный</a:t>
            </a:r>
            <a:r>
              <a:rPr kumimoji="0" lang="ru-RU" sz="1600" b="1" i="1" u="none" strike="noStrike" kern="0" cap="none" spc="-9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закон</a:t>
            </a:r>
            <a:r>
              <a:rPr kumimoji="0" lang="ru-RU" sz="1600" b="1" i="1" u="none" strike="noStrike" kern="0" cap="none" spc="-9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lang="ru-RU" sz="1600" b="1" i="1" u="none" strike="noStrike" kern="0" cap="none" spc="-6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1600" b="1" i="1" u="none" strike="noStrike" kern="0" cap="none" spc="-2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304-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ФЗ</a:t>
            </a:r>
            <a:r>
              <a:rPr kumimoji="0" lang="ru-RU" sz="1600" b="1" i="1" u="none" strike="noStrike" kern="0" cap="none" spc="-1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5405" y="3690760"/>
            <a:ext cx="690400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ИЗУЧИТЬ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Федеральный закон от 31 июля 2020 г. N 304-ФЗ "О внесении изменений в Федеральный закон "Об образовании в Российской Федерации" по вопросам воспитания обучающихся" (далее - Федеральный закон N 304-ФЗ), который вступил в силу с 1 сентября 2020 года.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2.Образовательные программы подлежат приведению в соответствие с положениями Федерального закона N 273-ФЗ (в редакции Федерального закона от 31 июля 2020 г. N 304- ФЗ) не позднее 1 сентября 2023 года.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3.Организации,    осуществляющие    образовательную    деятельность,    обязаны проинформировать  обучающихся  и  (или)  их  родителей  (законных  представителей)  об изменениях, внесенных в такие программы в соответствии с Федеральным законом N 273- ФЗ (в редакции Федерального закона от 31 июля 2020 г. N 304-ФЗ).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7982751" y="2088093"/>
            <a:ext cx="484632" cy="470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023" y="2469191"/>
            <a:ext cx="524301" cy="688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7" t="11950" r="30944" b="4277"/>
          <a:stretch/>
        </p:blipFill>
        <p:spPr>
          <a:xfrm>
            <a:off x="699770" y="2517553"/>
            <a:ext cx="2997473" cy="343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5846652"/>
            <a:ext cx="5069457" cy="461665"/>
          </a:xfrm>
          <a:prstGeom prst="rect">
            <a:avLst/>
          </a:prstGeom>
          <a:solidFill>
            <a:srgbClr val="A3DDF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http://vcht.center/center/news/novye-metodicheskie-rekomendatsii-vtsht/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6316812" y="5029200"/>
            <a:ext cx="5268463" cy="1639019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5823628" y="2953895"/>
            <a:ext cx="5691394" cy="232682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74760" y="2508019"/>
            <a:ext cx="5763243" cy="1973105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37377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739" y="1471955"/>
            <a:ext cx="10243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Победители, призёры и финалисты  прошлых лет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1887" y="3334194"/>
            <a:ext cx="6134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Адыева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Валерия Викторовна, </a:t>
            </a:r>
            <a:endParaRPr lang="ru-RU" sz="1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 дополнительного образования </a:t>
            </a:r>
          </a:p>
          <a:p>
            <a:pPr lvl="0" algn="ctr">
              <a:defRPr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направленности туристско-краеведческая», </a:t>
            </a:r>
            <a:endParaRPr lang="ru-RU" sz="1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МР </a:t>
            </a:r>
            <a:r>
              <a:rPr lang="ru-RU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Мишкинский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район РБ </a:t>
            </a:r>
          </a:p>
          <a:p>
            <a:pPr lvl="0" algn="ctr">
              <a:defRPr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МБУ ДО Центр детского и юношеского туризма, </a:t>
            </a:r>
            <a:endParaRPr lang="ru-RU" sz="1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экскурсий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патриотического воспитания «Путник"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4356" r="7756"/>
          <a:stretch/>
        </p:blipFill>
        <p:spPr>
          <a:xfrm>
            <a:off x="10329950" y="1407183"/>
            <a:ext cx="1515612" cy="2095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948646" y="5803943"/>
            <a:ext cx="2322815" cy="70788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2021 год</a:t>
            </a:r>
            <a:endParaRPr kumimoji="0" lang="ru-RU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73282" y="276363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Федорова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Зинаида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Леонидовна,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«Педагог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дополнительного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 по физкультурно-спортивной направленности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</a:t>
            </a: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МАУ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 «Дворец пионеров и школьников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А.П.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Гайдара» г. Стерлитамак                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23628" y="5249945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Остапчук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Оксана Васильевна, «Наставничество в дополнительном образовании», </a:t>
            </a:r>
          </a:p>
          <a:p>
            <a:pPr lvl="0"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Уфа РБ ГБУ ДО Республиканский детский образовательный технопарк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01" y="4060703"/>
            <a:ext cx="1771510" cy="20562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031" y="4197047"/>
            <a:ext cx="2074374" cy="15209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011" y="4424036"/>
            <a:ext cx="1558183" cy="1916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541" y="1939328"/>
            <a:ext cx="811384" cy="75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830" y="2999307"/>
            <a:ext cx="5814629" cy="327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67" y="1589326"/>
            <a:ext cx="5259663" cy="295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947039" y="177921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Об особенностях разработки программы воспитания  в системе дополнительного образования детей: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опыт ГБПОУ «Воробьевы горы»</a:t>
            </a:r>
          </a:p>
        </p:txBody>
      </p:sp>
    </p:spTree>
    <p:extLst>
      <p:ext uri="{BB962C8B-B14F-4D97-AF65-F5344CB8AC3E}">
        <p14:creationId xmlns:p14="http://schemas.microsoft.com/office/powerpoint/2010/main" val="11238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874" y="2299467"/>
            <a:ext cx="2721484" cy="25228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953" y="2212851"/>
            <a:ext cx="36029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Цель</a:t>
            </a:r>
            <a:r>
              <a:rPr kumimoji="0" lang="ru-RU" sz="1800" b="1" i="0" u="none" strike="noStrike" kern="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воспитательной</a:t>
            </a:r>
            <a:r>
              <a:rPr kumimoji="0" lang="ru-RU" sz="1800" b="1" i="0" u="none" strike="noStrike" kern="0" cap="none" spc="4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работы</a:t>
            </a:r>
            <a:r>
              <a:rPr kumimoji="0" lang="ru-RU" sz="1800" b="1" i="0" u="none" strike="noStrike" kern="0" cap="none" spc="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–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создание </a:t>
            </a:r>
            <a:r>
              <a:rPr kumimoji="0" lang="ru-RU" sz="18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благоприятных</a:t>
            </a:r>
            <a:r>
              <a:rPr kumimoji="0" lang="ru-RU" sz="1800" b="0" i="0" u="none" strike="noStrike" kern="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условий</a:t>
            </a:r>
            <a:r>
              <a:rPr kumimoji="0" lang="ru-RU" sz="1800" b="0" i="0" u="none" strike="noStrike" kern="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для</a:t>
            </a:r>
            <a:r>
              <a:rPr kumimoji="0" lang="ru-RU" sz="1800" b="0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становления</a:t>
            </a:r>
            <a:r>
              <a:rPr kumimoji="0" lang="ru-RU" sz="1800" b="0" i="0" u="none" strike="noStrike" kern="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духовно - нравственной,</a:t>
            </a:r>
            <a:r>
              <a:rPr kumimoji="0" lang="ru-RU" sz="1800" b="0" i="0" u="none" strike="noStrike" kern="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творческой,</a:t>
            </a:r>
            <a:r>
              <a:rPr kumimoji="0" lang="ru-RU" sz="1800" b="0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деятельной,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развивающейся,</a:t>
            </a:r>
            <a:r>
              <a:rPr kumimoji="0" lang="ru-RU" sz="1800" b="0" i="0" u="none" strike="noStrike" kern="0" cap="none" spc="-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здоровой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личности,</a:t>
            </a:r>
            <a:r>
              <a:rPr kumimoji="0" lang="ru-RU" sz="1800" b="0" i="0" u="none" strike="noStrike" kern="0" cap="none" spc="-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способной</a:t>
            </a:r>
            <a:r>
              <a:rPr kumimoji="0" lang="ru-RU" sz="1800" b="0" i="0" u="none" strike="noStrike" kern="0" cap="none" spc="-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успешной социализации</a:t>
            </a:r>
            <a:r>
              <a:rPr kumimoji="0" lang="ru-RU" sz="1800" b="0" i="0" u="none" strike="noStrike" kern="0" cap="none" spc="-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800" b="0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обществе</a:t>
            </a:r>
            <a:r>
              <a:rPr kumimoji="0" lang="ru-RU" sz="18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активной</a:t>
            </a:r>
            <a:r>
              <a:rPr kumimoji="0" lang="ru-RU" sz="18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адаптации</a:t>
            </a:r>
            <a:r>
              <a:rPr kumimoji="0" lang="ru-RU" sz="1800" b="0" i="0" u="none" strike="noStrike" kern="0" cap="none" spc="-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800" b="0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условиях</a:t>
            </a:r>
            <a:r>
              <a:rPr kumimoji="0" lang="ru-RU" sz="1800" b="0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современного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общества</a:t>
            </a:r>
            <a:r>
              <a:rPr kumimoji="0" lang="ru-RU" sz="18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через </a:t>
            </a:r>
            <a:r>
              <a:rPr kumimoji="0" lang="ru-RU" sz="18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взаимодействие</a:t>
            </a:r>
            <a:r>
              <a:rPr kumimoji="0" lang="ru-RU" sz="1800" b="0" i="0" u="none" strike="noStrike" kern="0" cap="none" spc="-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участников</a:t>
            </a:r>
            <a:r>
              <a:rPr kumimoji="0" lang="ru-RU" sz="1800" b="0" i="0" u="none" strike="noStrike" kern="0" cap="none" spc="-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образовательных</a:t>
            </a:r>
            <a:r>
              <a:rPr kumimoji="0" lang="ru-RU" sz="1800" b="0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отношений.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72853" y="2453582"/>
            <a:ext cx="4323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Результаты</a:t>
            </a:r>
            <a:r>
              <a:rPr kumimoji="0" lang="ru-RU" sz="1800" b="1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воспитания</a:t>
            </a:r>
            <a:r>
              <a:rPr kumimoji="0" lang="ru-RU" sz="1800" b="1" i="0" u="none" strike="noStrike" kern="0" cap="none" spc="-4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никогда</a:t>
            </a:r>
            <a:r>
              <a:rPr kumimoji="0" lang="ru-RU" sz="1800" b="1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не</a:t>
            </a:r>
            <a:r>
              <a:rPr kumimoji="0" lang="ru-RU" sz="1800" b="1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будут</a:t>
            </a:r>
            <a:r>
              <a:rPr kumimoji="0" lang="ru-RU" sz="1800" b="1" i="0" u="none" strike="noStrike" kern="0" cap="none" spc="-4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конечным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-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endParaRPr kumimoji="0" lang="ru-RU" sz="1800" b="0" i="0" u="none" strike="noStrike" kern="0" cap="none" spc="-2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(</a:t>
            </a:r>
            <a:r>
              <a:rPr kumimoji="0" lang="ru-RU" sz="1800" b="0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их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нельзя</a:t>
            </a:r>
            <a:r>
              <a:rPr kumimoji="0" lang="ru-RU" sz="1800" b="0" i="0" u="none" strike="noStrike" kern="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определить</a:t>
            </a:r>
            <a:r>
              <a:rPr kumimoji="0" lang="ru-RU" sz="1800" b="0" i="0" u="none" strike="noStrike" kern="0" cap="none" spc="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сиюминутно)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Результаты</a:t>
            </a:r>
            <a:r>
              <a:rPr kumimoji="0" lang="ru-RU" sz="1800" b="0" i="0" u="none" strike="noStrike" kern="0" cap="none" spc="6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воспитания</a:t>
            </a:r>
            <a:r>
              <a:rPr kumimoji="0" lang="ru-RU" sz="1800" b="0" i="0" u="none" strike="noStrike" kern="0" cap="none" spc="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лучше</a:t>
            </a:r>
            <a:r>
              <a:rPr kumimoji="0" lang="ru-RU" sz="1800" b="0" i="0" u="none" strike="noStrike" kern="0" cap="none" spc="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всего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поддаются</a:t>
            </a:r>
            <a:r>
              <a:rPr kumimoji="0" lang="ru-RU" sz="1800" b="0" i="0" u="none" strike="noStrike" kern="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описанию</a:t>
            </a:r>
            <a:r>
              <a:rPr kumimoji="0" lang="ru-RU" sz="1800" b="0" i="0" u="none" strike="noStrike" kern="0" cap="none" spc="1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не</a:t>
            </a:r>
            <a:r>
              <a:rPr kumimoji="0" lang="ru-RU" sz="1800" b="0" i="0" u="none" strike="noStrike" kern="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800" b="0" i="0" u="none" strike="noStrike" kern="0" cap="none" spc="1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статике</a:t>
            </a:r>
            <a:r>
              <a:rPr kumimoji="0" lang="ru-RU" sz="1800" b="0" i="0" u="none" strike="noStrike" kern="0" cap="none" spc="9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(получили</a:t>
            </a:r>
            <a:r>
              <a:rPr kumimoji="0" lang="ru-RU" sz="1800" b="0" i="0" u="none" strike="noStrike" kern="0" cap="none" spc="1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то-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</a:t>
            </a:r>
            <a:r>
              <a:rPr kumimoji="0" lang="ru-RU" sz="1800" b="0" i="0" u="none" strike="noStrike" kern="0" cap="none" spc="1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1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то-то), </a:t>
            </a:r>
            <a:endParaRPr kumimoji="0" lang="ru-RU" sz="1800" b="0" i="0" u="none" strike="noStrike" kern="0" cap="none" spc="-2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а</a:t>
            </a:r>
            <a:r>
              <a:rPr kumimoji="0" lang="ru-RU" sz="1800" b="1" i="0" u="none" strike="noStrike" kern="0" cap="none" spc="14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</a:t>
            </a:r>
            <a:r>
              <a:rPr kumimoji="0" lang="ru-RU" sz="1800" b="1" i="0" u="none" strike="noStrike" kern="0" cap="none" spc="1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динамике</a:t>
            </a:r>
            <a:r>
              <a:rPr kumimoji="0" lang="ru-RU" sz="1800" b="1" i="0" u="none" strike="noStrike" kern="0" cap="none" spc="1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(происходят</a:t>
            </a:r>
            <a:r>
              <a:rPr kumimoji="0" lang="ru-RU" sz="1800" b="1" i="0" u="none" strike="noStrike" kern="0" cap="none" spc="14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изменения</a:t>
            </a:r>
            <a:r>
              <a:rPr kumimoji="0" lang="ru-RU" sz="1800" b="1" i="0" u="none" strike="noStrike" kern="0" cap="none" spc="1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</a:t>
            </a:r>
            <a:r>
              <a:rPr kumimoji="0" lang="ru-RU" sz="1800" b="1" i="0" u="none" strike="noStrike" kern="0" cap="none" spc="15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</a:t>
            </a:r>
            <a:r>
              <a:rPr kumimoji="0" lang="ru-RU" sz="1800" b="1" i="0" u="none" strike="noStrike" kern="0" cap="none" spc="-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таком-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то</a:t>
            </a:r>
            <a:r>
              <a:rPr kumimoji="0" lang="ru-RU" sz="1800" b="1" i="0" u="none" strike="noStrike" kern="0" cap="none" spc="16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</a:t>
            </a:r>
            <a:r>
              <a:rPr kumimoji="0" lang="ru-RU" sz="1800" b="1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и </a:t>
            </a:r>
            <a:r>
              <a:rPr kumimoji="0" lang="ru-RU" sz="1800" b="1" i="0" u="none" strike="noStrike" kern="0" cap="none" spc="-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таком-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то</a:t>
            </a:r>
            <a:r>
              <a:rPr kumimoji="0" lang="ru-RU" sz="1800" b="1" i="0" u="none" strike="noStrike" kern="0" cap="none" spc="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800" b="1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направлении).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8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4105" y="2504064"/>
            <a:ext cx="35943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Задачи</a:t>
            </a:r>
            <a:r>
              <a:rPr kumimoji="0" lang="ru-RU" sz="1600" b="1" i="1" u="none" strike="noStrike" kern="0" cap="none" spc="-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воспитания</a:t>
            </a:r>
            <a:r>
              <a:rPr kumimoji="0" lang="ru-RU" sz="1600" b="1" i="1" u="none" strike="noStrike" kern="0" cap="none" spc="-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0" i="0" u="none" strike="noStrike" kern="0" cap="none" spc="5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–</a:t>
            </a:r>
            <a:r>
              <a:rPr kumimoji="0" lang="ru-RU" sz="16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это</a:t>
            </a:r>
            <a:r>
              <a:rPr kumimoji="0" lang="ru-RU" sz="1600" b="0" i="0" u="none" strike="noStrike" kern="0" cap="none" spc="-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те</a:t>
            </a:r>
            <a:r>
              <a:rPr kumimoji="0" lang="ru-RU" sz="1600" b="0" i="0" u="none" strike="noStrike" kern="0" cap="none" spc="-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проблемы</a:t>
            </a:r>
            <a:r>
              <a:rPr kumimoji="0" lang="ru-RU" sz="1600" b="0" i="0" u="none" strike="noStrike" kern="0" cap="none" spc="-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орг</a:t>
            </a: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анизации</a:t>
            </a:r>
            <a:r>
              <a:rPr kumimoji="0" lang="ru-RU" sz="1600" b="0" i="0" u="none" strike="noStrike" kern="0" cap="none" spc="-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конкретных</a:t>
            </a:r>
            <a:r>
              <a:rPr kumimoji="0" lang="ru-RU" sz="1600" b="0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видов</a:t>
            </a:r>
            <a:r>
              <a:rPr kumimoji="0" lang="ru-RU" sz="1600" b="0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600" b="0" i="0" u="none" strike="noStrike" kern="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форм</a:t>
            </a:r>
            <a:r>
              <a:rPr kumimoji="0" lang="ru-RU" sz="1600" b="0" i="0" u="none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деяте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льности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</a:t>
            </a:r>
            <a:r>
              <a:rPr kumimoji="0" lang="ru-RU" sz="1600" b="0" i="0" u="none" strike="noStrike" kern="0" cap="none" spc="-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которые</a:t>
            </a:r>
            <a:r>
              <a:rPr kumimoji="0" lang="ru-RU" sz="1600" b="0" i="0" u="none" strike="noStrike" kern="0" cap="none" spc="-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необходимо</a:t>
            </a:r>
            <a:r>
              <a:rPr kumimoji="0" lang="ru-RU" sz="1600" b="0" i="0" u="none" strike="noStrike" kern="0" cap="none" spc="-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решить</a:t>
            </a:r>
            <a:r>
              <a:rPr kumimoji="0" lang="ru-RU" sz="1600" b="0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для </a:t>
            </a:r>
            <a:r>
              <a:rPr kumimoji="0" lang="ru-RU" sz="16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достижения</a:t>
            </a:r>
            <a:r>
              <a:rPr kumimoji="0" lang="ru-RU" sz="1600" b="0" i="0" u="none" strike="noStrike" kern="0" cap="none" spc="-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цели</a:t>
            </a:r>
            <a:r>
              <a:rPr kumimoji="0" lang="ru-RU" sz="1600" b="0" i="0" u="none" strike="noStrike" kern="0" cap="none" spc="-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воспитания.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Соотношение</a:t>
            </a:r>
            <a:r>
              <a:rPr kumimoji="0" lang="ru-RU" sz="1600" b="0" i="0" u="none" strike="noStrike" kern="0" cap="none" spc="-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цели</a:t>
            </a:r>
            <a:r>
              <a:rPr kumimoji="0" lang="ru-RU" sz="1600" b="0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600" b="0" i="0" u="none" strike="noStrike" kern="0" cap="none" spc="-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задач</a:t>
            </a:r>
            <a:r>
              <a:rPr kumimoji="0" lang="ru-RU" sz="1600" b="0" i="0" u="none" strike="noStrike" kern="0" cap="none" spc="-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можно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образно</a:t>
            </a:r>
            <a:r>
              <a:rPr kumimoji="0" lang="ru-RU" sz="1600" b="0" i="0" u="none" strike="noStrike" kern="0" cap="none" spc="-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представить</a:t>
            </a:r>
            <a:r>
              <a:rPr kumimoji="0" lang="ru-RU" sz="16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6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виде</a:t>
            </a:r>
            <a:r>
              <a:rPr kumimoji="0" lang="ru-RU" sz="1600" b="0" i="0" u="none" strike="noStrike" kern="0" cap="none" spc="-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соотношения пьедестала</a:t>
            </a:r>
            <a:r>
              <a:rPr kumimoji="0" lang="ru-RU" sz="1600" b="0" i="0" u="none" strike="noStrike" kern="0" cap="none" spc="-7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600" b="0" i="0" u="none" strike="noStrike" kern="0" cap="none" spc="-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ведущих</a:t>
            </a:r>
            <a:r>
              <a:rPr kumimoji="0" lang="ru-RU" sz="1600" b="0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</a:t>
            </a:r>
            <a:r>
              <a:rPr kumimoji="0" lang="ru-RU" sz="16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нему</a:t>
            </a:r>
            <a:r>
              <a:rPr kumimoji="0" lang="ru-RU" sz="1600" b="0" i="0" u="none" strike="noStrike" kern="0" cap="none" spc="-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ступеней.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92505" y="1390122"/>
            <a:ext cx="4968815" cy="5388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ЗАДАЧИ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241300" marR="0" lvl="0" indent="-228600" algn="ctr" defTabSz="914400" rtl="0" eaLnBrk="1" fontAlgn="auto" latinLnBrk="0" hangingPunct="1">
              <a:lnSpc>
                <a:spcPts val="1945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создание</a:t>
            </a:r>
            <a:r>
              <a:rPr kumimoji="0" lang="ru-RU" sz="1800" b="0" i="0" u="none" strike="noStrike" kern="0" cap="none" spc="30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благоприятных</a:t>
            </a:r>
            <a:r>
              <a:rPr kumimoji="0" lang="ru-RU" sz="1800" b="0" i="0" u="none" strike="noStrike" kern="0" cap="none" spc="3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условий</a:t>
            </a:r>
            <a:r>
              <a:rPr kumimoji="0" lang="ru-RU" sz="1800" b="0" i="0" u="none" strike="noStrike" kern="0" cap="none" spc="3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развития</a:t>
            </a:r>
            <a:r>
              <a:rPr kumimoji="0" lang="ru-RU" sz="1800" b="0" i="0" u="none" strike="noStrike" kern="0" cap="none" spc="3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детей</a:t>
            </a:r>
            <a:r>
              <a:rPr kumimoji="0" lang="ru-RU" sz="1800" b="0" i="0" u="none" strike="noStrike" kern="0" cap="none" spc="3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800" b="0" i="0" u="none" strike="noStrike" kern="0" cap="none" spc="3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соответствии</a:t>
            </a:r>
            <a:r>
              <a:rPr kumimoji="0" lang="ru-RU" sz="1800" b="0" i="0" u="none" strike="noStrike" kern="0" cap="none" spc="3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</a:t>
            </a:r>
            <a:r>
              <a:rPr kumimoji="0" lang="ru-RU" sz="1800" b="0" i="0" u="none" strike="noStrike" kern="0" cap="none" spc="3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их</a:t>
            </a:r>
            <a:r>
              <a:rPr kumimoji="0" lang="ru-RU" sz="1800" b="0" i="0" u="none" strike="noStrike" kern="0" cap="none" spc="3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возрастными</a:t>
            </a:r>
            <a:r>
              <a:rPr kumimoji="0" lang="ru-RU" sz="1800" b="0" i="0" u="none" strike="noStrike" kern="0" cap="none" spc="3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-5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 </a:t>
            </a:r>
            <a:r>
              <a:rPr kumimoji="0" lang="ru-RU" sz="1800" b="0" i="0" u="none" strike="noStrike" kern="0" cap="none" spc="-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индивидуальными</a:t>
            </a:r>
            <a:r>
              <a:rPr kumimoji="0" lang="ru-RU" sz="1800" b="0" i="0" u="none" strike="noStrike" kern="0" cap="none" spc="-1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особенностями</a:t>
            </a:r>
            <a:r>
              <a:rPr kumimoji="0" lang="ru-RU" sz="1800" b="0" i="0" u="none" strike="noStrike" kern="0" cap="none" spc="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склонностями;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41300" marR="6350" lvl="0" indent="-22860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объединение</a:t>
            </a:r>
            <a:r>
              <a:rPr kumimoji="0" lang="ru-RU" sz="1800" b="0" i="0" u="none" strike="noStrike" kern="0" cap="none" spc="1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обучения</a:t>
            </a:r>
            <a:r>
              <a:rPr kumimoji="0" lang="ru-RU" sz="1800" b="0" i="0" u="none" strike="noStrike" kern="0" cap="none" spc="1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1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воспитания</a:t>
            </a:r>
            <a:r>
              <a:rPr kumimoji="0" lang="ru-RU" sz="1800" b="0" i="0" u="none" strike="noStrike" kern="0" cap="none" spc="1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800" b="0" i="0" u="none" strike="noStrike" kern="0" cap="none" spc="1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целостный</a:t>
            </a:r>
            <a:r>
              <a:rPr kumimoji="0" lang="ru-RU" sz="1800" b="0" i="0" u="none" strike="noStrike" kern="0" cap="none" spc="1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образовательный</a:t>
            </a:r>
            <a:r>
              <a:rPr kumimoji="0" lang="ru-RU" sz="1800" b="0" i="0" u="none" strike="noStrike" kern="0" cap="none" spc="1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процесс</a:t>
            </a:r>
            <a:r>
              <a:rPr kumimoji="0" lang="ru-RU" sz="1800" b="0" i="0" u="none" strike="noStrike" kern="0" cap="none" spc="114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</a:t>
            </a:r>
            <a:r>
              <a:rPr kumimoji="0" lang="ru-RU" sz="1800" b="0" i="0" u="none" strike="noStrike" kern="0" cap="none" spc="1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основе</a:t>
            </a:r>
            <a:r>
              <a:rPr kumimoji="0" lang="ru-RU" sz="1800" b="0" i="0" u="none" strike="noStrike" kern="0" cap="none" spc="114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духовно -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нравственных</a:t>
            </a:r>
            <a:r>
              <a:rPr kumimoji="0" lang="ru-RU" sz="1800" b="0" i="0" u="none" strike="noStrike" kern="0" cap="none" spc="8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1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социокультурных</a:t>
            </a:r>
            <a:r>
              <a:rPr kumimoji="0" lang="ru-RU" sz="1800" b="0" i="0" u="none" strike="noStrike" kern="0" cap="none" spc="9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ценностей</a:t>
            </a:r>
            <a:r>
              <a:rPr kumimoji="0" lang="ru-RU" sz="1800" b="0" i="0" u="none" strike="noStrike" kern="0" cap="none" spc="1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10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принятых</a:t>
            </a:r>
            <a:r>
              <a:rPr kumimoji="0" lang="ru-RU" sz="1800" b="0" i="0" u="none" strike="noStrike" kern="0" cap="none" spc="8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800" b="0" i="0" u="none" strike="noStrike" kern="0" cap="none" spc="10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обществе</a:t>
            </a:r>
            <a:r>
              <a:rPr kumimoji="0" lang="ru-RU" sz="1800" b="0" i="0" u="none" strike="noStrike" kern="0" cap="none" spc="1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правил,</a:t>
            </a:r>
            <a:r>
              <a:rPr kumimoji="0" lang="ru-RU" sz="1800" b="0" i="0" u="none" strike="noStrike" kern="0" cap="none" spc="1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1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норм</a:t>
            </a:r>
            <a:r>
              <a:rPr kumimoji="0" lang="ru-RU" sz="1800" b="0" i="0" u="none" strike="noStrike" kern="0" cap="none" spc="1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поведения</a:t>
            </a:r>
            <a:r>
              <a:rPr kumimoji="0" lang="ru-RU" sz="1800" b="0" i="0" u="none" strike="noStrike" kern="0" cap="none" spc="1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интересах</a:t>
            </a:r>
            <a:r>
              <a:rPr kumimoji="0" lang="ru-RU" sz="1800" b="0" i="0" u="none" strike="noStrike" kern="0" cap="none" spc="-6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человека,</a:t>
            </a:r>
            <a:r>
              <a:rPr kumimoji="0" lang="ru-RU" sz="1800" b="0" i="0" u="none" strike="noStrike" kern="0" cap="none" spc="-6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семьи,</a:t>
            </a:r>
            <a:r>
              <a:rPr kumimoji="0" lang="ru-RU" sz="1800" b="0" i="0" u="none" strike="noStrike" kern="0" cap="none" spc="-6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общества;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41300" marR="0" lvl="0" indent="-228600" algn="ctr" defTabSz="914400" rtl="0" eaLnBrk="1" fontAlgn="auto" latinLnBrk="0" hangingPunct="1">
              <a:lnSpc>
                <a:spcPts val="1945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Формирование</a:t>
            </a:r>
            <a:r>
              <a:rPr kumimoji="0" lang="ru-RU" sz="1800" b="0" i="0" u="none" strike="noStrike" kern="0" cap="none" spc="47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социокультурной</a:t>
            </a:r>
            <a:r>
              <a:rPr kumimoji="0" lang="ru-RU" sz="1800" b="0" i="0" u="none" strike="noStrike" kern="0" cap="none" spc="484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среды,</a:t>
            </a:r>
            <a:r>
              <a:rPr kumimoji="0" lang="ru-RU" sz="1800" b="0" i="0" u="none" strike="noStrike" kern="0" cap="none" spc="484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соответствующей</a:t>
            </a:r>
            <a:r>
              <a:rPr kumimoji="0" lang="ru-RU" sz="1800" b="0" i="0" u="none" strike="noStrike" kern="0" cap="none" spc="47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возрастным,</a:t>
            </a:r>
            <a:r>
              <a:rPr kumimoji="0" lang="ru-RU" sz="1800" b="0" i="0" u="none" strike="noStrike" kern="0" cap="none" spc="484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800" b="0" i="0" u="none" strike="noStrike" kern="0" cap="none" spc="-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индивидуальным, </a:t>
            </a:r>
            <a:r>
              <a:rPr kumimoji="0" lang="ru-RU" sz="1800" b="0" i="0" u="none" strike="noStrike" kern="0" cap="none" spc="-2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психологическим</a:t>
            </a:r>
            <a:r>
              <a:rPr kumimoji="0" lang="ru-RU" sz="1800" b="0" i="0" u="none" strike="noStrike" kern="0" cap="none" spc="-1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физиологическим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особенностям</a:t>
            </a:r>
            <a:r>
              <a:rPr kumimoji="0" lang="ru-RU" sz="1800" b="0" i="0" u="none" strike="noStrike" kern="0" cap="none" spc="3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детей;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40665" marR="200660" lvl="0" indent="-227965" algn="ctr" defTabSz="914400" rtl="0" eaLnBrk="1" fontAlgn="auto" latinLnBrk="0" hangingPunct="1">
              <a:lnSpc>
                <a:spcPct val="800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Обеспечение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психолого-педагогической</a:t>
            </a:r>
            <a:r>
              <a:rPr kumimoji="0" lang="ru-RU" sz="1800" b="0" i="0" u="none" strike="noStrike" kern="0" cap="none" spc="-4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поддержки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семьи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повышения</a:t>
            </a:r>
            <a:r>
              <a:rPr kumimoji="0" lang="ru-RU" sz="1800" b="0" i="0" u="none" strike="noStrike" kern="0" cap="none" spc="-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компетентности</a:t>
            </a:r>
            <a:r>
              <a:rPr kumimoji="0" lang="ru-RU" sz="1800" b="0" i="0" u="none" strike="noStrike" kern="0" cap="none" spc="-4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родителей (законных</a:t>
            </a:r>
            <a:r>
              <a:rPr kumimoji="0" lang="ru-RU" sz="1800" b="0" i="0" u="none" strike="noStrike" kern="0" cap="none" spc="-4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представителей)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вопросах</a:t>
            </a:r>
            <a:r>
              <a:rPr kumimoji="0" lang="ru-RU" sz="18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развития</a:t>
            </a:r>
            <a:r>
              <a:rPr kumimoji="0" lang="ru-RU" sz="1800" b="0" i="0" u="none" strike="noStrike" kern="0" cap="none" spc="-5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-5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образования,</a:t>
            </a:r>
            <a:r>
              <a:rPr kumimoji="0" lang="ru-RU" sz="1800" b="0" i="0" u="none" strike="noStrike" kern="0" cap="none" spc="-3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охраны</a:t>
            </a:r>
            <a:r>
              <a:rPr kumimoji="0" lang="ru-RU" sz="1800" b="0" i="0" u="none" strike="noStrike" kern="0" cap="none" spc="-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800" b="0" i="0" u="none" strike="noStrike" kern="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укрепления</a:t>
            </a:r>
            <a:r>
              <a:rPr kumimoji="0" lang="ru-RU" sz="18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здоровья детей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125" y="2244121"/>
            <a:ext cx="2965581" cy="28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3503" y="1358023"/>
            <a:ext cx="110779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Календарный план воспитательной работы</a:t>
            </a:r>
            <a:endParaRPr kumimoji="0" lang="ru-RU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" t="28494" r="148" b="12144"/>
          <a:stretch/>
        </p:blipFill>
        <p:spPr>
          <a:xfrm>
            <a:off x="453503" y="2173056"/>
            <a:ext cx="6218268" cy="2079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460" b="11035"/>
          <a:stretch/>
        </p:blipFill>
        <p:spPr>
          <a:xfrm>
            <a:off x="6671772" y="2351090"/>
            <a:ext cx="4837360" cy="2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12475" y="4961049"/>
            <a:ext cx="112643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Однако</a:t>
            </a:r>
            <a:r>
              <a:rPr kumimoji="0" lang="ru-RU" sz="1600" b="0" i="0" u="none" strike="noStrike" kern="0" cap="none" spc="47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600" b="0" i="0" u="none" strike="noStrike" kern="0" cap="none" spc="47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каждом</a:t>
            </a:r>
            <a:r>
              <a:rPr kumimoji="0" lang="ru-RU" sz="1600" b="0" i="0" u="none" strike="noStrike" kern="0" cap="none" spc="47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конкретном</a:t>
            </a:r>
            <a:r>
              <a:rPr kumimoji="0" lang="ru-RU" sz="1600" b="0" i="0" u="none" strike="noStrike" kern="0" cap="none" spc="47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учебном</a:t>
            </a:r>
            <a:r>
              <a:rPr kumimoji="0" lang="ru-RU" sz="1600" b="0" i="0" u="none" strike="noStrike" kern="0" cap="none" spc="46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году</a:t>
            </a:r>
            <a:r>
              <a:rPr kumimoji="0" lang="ru-RU" sz="1600" b="0" i="0" u="none" strike="noStrike" kern="0" cap="none" spc="45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заявленные</a:t>
            </a:r>
            <a:r>
              <a:rPr kumimoji="0" lang="ru-RU" sz="1600" b="0" i="0" u="none" strike="noStrike" kern="0" cap="none" spc="46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600" b="0" i="0" u="none" strike="noStrike" kern="0" cap="none" spc="459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программе</a:t>
            </a:r>
            <a:r>
              <a:rPr kumimoji="0" lang="ru-RU" sz="1600" b="0" i="0" u="none" strike="noStrike" kern="0" cap="none" spc="46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виды</a:t>
            </a:r>
            <a:r>
              <a:rPr kumimoji="0" lang="ru-RU" sz="1600" b="0" i="0" u="none" strike="noStrike" kern="0" cap="none" spc="47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1600" b="0" i="0" u="none" strike="noStrike" kern="0" cap="none" spc="47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формы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деятельности</a:t>
            </a:r>
            <a:r>
              <a:rPr kumimoji="0" lang="ru-RU" sz="1600" b="0" i="0" u="none" strike="noStrike" kern="0" cap="none" spc="229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могут</a:t>
            </a:r>
            <a:r>
              <a:rPr kumimoji="0" lang="ru-RU" sz="1600" b="0" i="0" u="none" strike="noStrike" kern="0" cap="none" spc="2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реализовываться</a:t>
            </a:r>
            <a:r>
              <a:rPr kumimoji="0" lang="ru-RU" sz="1600" b="0" i="0" u="none" strike="noStrike" kern="0" cap="none" spc="2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по-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разному</a:t>
            </a:r>
            <a:r>
              <a:rPr kumimoji="0" lang="ru-RU" sz="1600" b="0" i="0" u="none" strike="noStrike" kern="0" cap="none" spc="229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5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–</a:t>
            </a:r>
            <a:r>
              <a:rPr kumimoji="0" lang="ru-RU" sz="1600" b="0" i="0" u="none" strike="noStrike" kern="0" cap="none" spc="229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</a:t>
            </a:r>
            <a:r>
              <a:rPr kumimoji="0" lang="ru-RU" sz="1600" b="1" i="0" u="none" strike="noStrike" kern="0" cap="none" spc="2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разное</a:t>
            </a:r>
            <a:r>
              <a:rPr kumimoji="0" lang="ru-RU" sz="1600" b="1" i="0" u="none" strike="noStrike" kern="0" cap="none" spc="204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время,</a:t>
            </a:r>
            <a:r>
              <a:rPr kumimoji="0" lang="ru-RU" sz="1600" b="1" i="0" u="none" strike="noStrike" kern="0" cap="none" spc="18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</a:t>
            </a:r>
            <a:r>
              <a:rPr kumimoji="0" lang="ru-RU" sz="1600" b="1" i="0" u="none" strike="noStrike" kern="0" cap="none" spc="20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разных</a:t>
            </a:r>
            <a:r>
              <a:rPr kumimoji="0" lang="ru-RU" sz="1600" b="1" i="0" u="none" strike="noStrike" kern="0" cap="none" spc="2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-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местах,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разные</a:t>
            </a:r>
            <a:r>
              <a:rPr kumimoji="0" lang="ru-RU" sz="1600" b="1" i="0" u="none" strike="noStrike" kern="0" cap="none" spc="32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люди</a:t>
            </a:r>
            <a:r>
              <a:rPr kumimoji="0" lang="ru-RU" sz="1600" b="1" i="0" u="none" strike="noStrike" kern="0" cap="none" spc="3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могут</a:t>
            </a:r>
            <a:r>
              <a:rPr kumimoji="0" lang="ru-RU" sz="1600" b="1" i="0" u="none" strike="noStrike" kern="0" cap="none" spc="28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быть</a:t>
            </a:r>
            <a:r>
              <a:rPr kumimoji="0" lang="ru-RU" sz="1600" b="1" i="0" u="none" strike="noStrike" kern="0" cap="none" spc="32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ответственными</a:t>
            </a:r>
            <a:r>
              <a:rPr kumimoji="0" lang="ru-RU" sz="1600" b="1" i="0" u="none" strike="noStrike" kern="0" cap="none" spc="31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за</a:t>
            </a:r>
            <a:r>
              <a:rPr kumimoji="0" lang="ru-RU" sz="1600" b="1" i="0" u="none" strike="noStrike" kern="0" cap="none" spc="3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их</a:t>
            </a:r>
            <a:r>
              <a:rPr kumimoji="0" lang="ru-RU" sz="1600" b="1" i="0" u="none" strike="noStrike" kern="0" cap="none" spc="32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реализацию.</a:t>
            </a:r>
            <a:r>
              <a:rPr kumimoji="0" lang="ru-RU" sz="1600" b="1" i="0" u="none" strike="noStrike" kern="0" cap="none" spc="3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Даже</a:t>
            </a:r>
            <a:r>
              <a:rPr kumimoji="0" lang="ru-RU" sz="1600" b="0" i="0" u="none" strike="noStrike" kern="0" cap="none" spc="3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их</a:t>
            </a:r>
            <a:r>
              <a:rPr kumimoji="0" lang="ru-RU" sz="1600" b="0" i="0" u="none" strike="noStrike" kern="0" cap="none" spc="3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содержание </a:t>
            </a:r>
            <a:r>
              <a:rPr kumimoji="0" lang="ru-RU" sz="1600" b="0" i="0" u="none" strike="noStrike" kern="0" cap="none" spc="-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может</a:t>
            </a:r>
            <a:r>
              <a:rPr kumimoji="0" lang="ru-RU" sz="1600" b="0" i="0" u="none" strike="noStrike" kern="0" cap="none" spc="-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изменяться</a:t>
            </a:r>
            <a:r>
              <a:rPr kumimoji="0" lang="ru-RU" sz="1600" b="0" i="0" u="none" strike="noStrike" kern="0" cap="none" spc="-7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1600" b="0" i="0" u="none" strike="noStrike" kern="0" cap="none" spc="-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зависимости</a:t>
            </a:r>
            <a:r>
              <a:rPr kumimoji="0" lang="ru-RU" sz="1600" b="0" i="0" u="none" strike="noStrike" kern="0" cap="none" spc="-8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от</a:t>
            </a:r>
            <a:r>
              <a:rPr kumimoji="0" lang="ru-RU" sz="1600" b="0" i="0" u="none" strike="noStrike" kern="0" cap="none" spc="-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обстоятельств.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Чтобы у педагогического коллектива было четкое представление о том, как именно будет организована  воспитательная  работа  ОО  в  каждом  конкретном  учебном  году,  ОО разрабатывает ежегодный календарный план воспитательной работы.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196" y="4359666"/>
            <a:ext cx="524301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33906" y="5842337"/>
            <a:ext cx="10002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sng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План-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сетку</a:t>
            </a:r>
            <a:r>
              <a:rPr kumimoji="0" lang="ru-RU" sz="1600" b="0" i="1" u="sng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воспитательной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работы</a:t>
            </a:r>
            <a:r>
              <a:rPr kumimoji="0" lang="ru-RU" sz="1600" b="0" i="1" u="sng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1" u="sng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целесообразно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1" u="sng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разделить</a:t>
            </a:r>
            <a:r>
              <a:rPr kumimoji="0" lang="ru-RU" sz="1600" b="0" i="1" u="sng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 </a:t>
            </a:r>
            <a:r>
              <a:rPr kumimoji="0" lang="ru-RU" sz="1600" b="0" i="1" u="sng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несколько</a:t>
            </a:r>
            <a:r>
              <a:rPr kumimoji="0" lang="ru-RU" sz="1600" b="0" i="1" u="sng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частей</a:t>
            </a:r>
            <a:r>
              <a:rPr kumimoji="0" lang="ru-RU" sz="1600" b="0" i="1" u="sng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1" u="sng" strike="noStrike" kern="0" cap="none" spc="5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–</a:t>
            </a:r>
            <a:r>
              <a:rPr kumimoji="0" lang="ru-RU" sz="1600" b="0" i="1" u="sng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1" u="sng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соответствии</a:t>
            </a:r>
            <a:r>
              <a:rPr kumimoji="0" lang="ru-RU" sz="1600" b="0" i="1" u="sng" strike="noStrike" kern="0" cap="none" spc="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</a:t>
            </a:r>
            <a:r>
              <a:rPr kumimoji="0" lang="ru-RU" sz="1600" b="0" i="1" u="sng" strike="noStrike" kern="0" cap="none" spc="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реализуемыми</a:t>
            </a:r>
            <a:r>
              <a:rPr kumimoji="0" lang="ru-RU" sz="1600" b="0" i="1" u="sng" strike="noStrike" kern="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ОО</a:t>
            </a:r>
            <a:r>
              <a:rPr kumimoji="0" lang="ru-RU" sz="1600" b="0" i="1" u="sng" strike="noStrike" kern="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направлениями</a:t>
            </a:r>
            <a:r>
              <a:rPr kumimoji="0" lang="ru-RU" sz="1600" b="0" i="1" u="sng" strike="noStrike" kern="0" cap="none" spc="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воспитания,</a:t>
            </a:r>
            <a:r>
              <a:rPr kumimoji="0" lang="ru-RU" sz="1600" b="0" i="1" u="sng" strike="noStrike" kern="0" cap="none" spc="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600" b="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закрепленными</a:t>
            </a:r>
            <a:r>
              <a:rPr kumimoji="0" lang="ru-RU" sz="1600" b="0" i="1" u="sng" strike="noStrike" kern="0" cap="none" spc="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1600" b="0" i="1" u="sng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 </a:t>
            </a:r>
            <a:r>
              <a:rPr kumimoji="0" lang="ru-RU" sz="1600" b="0" i="1" u="sng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соответствующих</a:t>
            </a:r>
            <a:r>
              <a:rPr kumimoji="0" lang="ru-RU" sz="1600" b="0" i="1" u="sng" strike="noStrike" kern="0" cap="none" spc="-8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1" u="sng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модулях</a:t>
            </a:r>
            <a:r>
              <a:rPr kumimoji="0" lang="ru-RU" sz="1600" b="0" i="1" u="sng" strike="noStrike" kern="0" cap="none" spc="-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1600" b="0" i="1" u="sng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программы.</a:t>
            </a:r>
            <a:endParaRPr kumimoji="0" lang="ru-RU" sz="1600" b="0" i="1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75" y="2703231"/>
            <a:ext cx="2665562" cy="194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66610" y="1494877"/>
            <a:ext cx="11069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пишется план воспитательной работы</a:t>
            </a:r>
            <a:endParaRPr kumimoji="0" lang="ru-RU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21749" y="3228945"/>
            <a:ext cx="332783" cy="72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endParaRPr kumimoji="0" lang="ru-RU" sz="20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77130" y="2388378"/>
            <a:ext cx="7959305" cy="339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marR="5715" lvl="0" indent="-228600" algn="just" defTabSz="914400" rtl="0" eaLnBrk="1" fontAlgn="auto" latinLnBrk="0" hangingPunct="1">
              <a:lnSpc>
                <a:spcPts val="216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04165" algn="l"/>
              </a:tabLst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План</a:t>
            </a:r>
            <a:r>
              <a:rPr kumimoji="0" lang="ru-RU" sz="2000" b="0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воспитательной</a:t>
            </a:r>
            <a:r>
              <a:rPr kumimoji="0" lang="ru-RU" sz="2000" b="0" i="0" u="none" strike="noStrike" kern="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работы</a:t>
            </a:r>
            <a:r>
              <a:rPr kumimoji="0" lang="ru-RU" sz="2000" b="0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составляется</a:t>
            </a:r>
            <a:r>
              <a:rPr kumimoji="0" lang="ru-RU" sz="20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</a:t>
            </a:r>
            <a:r>
              <a:rPr kumimoji="0" lang="ru-RU" sz="20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каждый</a:t>
            </a:r>
            <a:r>
              <a:rPr kumimoji="0" lang="ru-RU" sz="20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учебный год</a:t>
            </a:r>
            <a:r>
              <a:rPr kumimoji="0" lang="ru-RU" sz="2000" b="0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5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–</a:t>
            </a:r>
            <a:r>
              <a:rPr kumimoji="0" lang="ru-RU" sz="20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традиционно</a:t>
            </a:r>
            <a:r>
              <a:rPr kumimoji="0" lang="ru-RU" sz="2000" b="0" i="0" u="none" strike="noStrike" kern="0" cap="none" spc="-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20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конце</a:t>
            </a:r>
            <a:r>
              <a:rPr kumimoji="0" lang="ru-RU" sz="2000" b="0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августа</a:t>
            </a:r>
            <a:r>
              <a:rPr kumimoji="0" lang="ru-RU" sz="20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5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–</a:t>
            </a:r>
            <a:r>
              <a:rPr kumimoji="0" lang="ru-RU" sz="20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начале</a:t>
            </a:r>
            <a:r>
              <a:rPr kumimoji="0" lang="ru-RU" sz="2000" b="0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сентября.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41300" marR="5080" lvl="0" indent="-228600" algn="just" defTabSz="914400" rtl="0" eaLnBrk="1" fontAlgn="auto" latinLnBrk="0" hangingPunct="1">
              <a:lnSpc>
                <a:spcPts val="216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2000" b="0" i="0" u="none" strike="noStrike" kern="0" cap="none" spc="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нем</a:t>
            </a:r>
            <a:r>
              <a:rPr kumimoji="0" lang="ru-RU" sz="2000" b="0" i="0" u="none" strike="noStrike" kern="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конкретизируется</a:t>
            </a:r>
            <a:r>
              <a:rPr kumimoji="0" lang="ru-RU" sz="2000" b="0" i="0" u="none" strike="noStrike" kern="0" cap="none" spc="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заявленная</a:t>
            </a:r>
            <a:r>
              <a:rPr kumimoji="0" lang="ru-RU" sz="2000" b="0" i="0" u="none" strike="noStrike" kern="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2000" b="0" i="0" u="none" strike="noStrike" kern="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программе</a:t>
            </a:r>
            <a:r>
              <a:rPr kumimoji="0" lang="ru-RU" sz="2000" b="0" i="0" u="none" strike="noStrike" kern="0" cap="none" spc="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воспитания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работа</a:t>
            </a:r>
            <a:r>
              <a:rPr kumimoji="0" lang="ru-RU" sz="2000" b="0" i="0" u="none" strike="noStrike" kern="0" cap="none" spc="-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применительно</a:t>
            </a:r>
            <a:r>
              <a:rPr kumimoji="0" lang="ru-RU" sz="2000" b="0" i="0" u="none" strike="noStrike" kern="0" cap="none" spc="-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</a:t>
            </a:r>
            <a:r>
              <a:rPr kumimoji="0" lang="ru-RU" sz="2000" b="0" i="0" u="none" strike="noStrike" kern="0" cap="none" spc="-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конкретному</a:t>
            </a:r>
            <a:r>
              <a:rPr kumimoji="0" lang="ru-RU" sz="2000" b="0" i="0" u="none" strike="noStrike" kern="0" cap="none" spc="-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учебному</a:t>
            </a:r>
            <a:r>
              <a:rPr kumimoji="0" lang="ru-RU" sz="2000" b="0" i="0" u="none" strike="noStrike" kern="0" cap="none" spc="-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году.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41300" marR="5080" lvl="0" indent="-228600" algn="just" defTabSz="914400" rtl="0" eaLnBrk="1" fontAlgn="auto" latinLnBrk="0" hangingPunct="1">
              <a:lnSpc>
                <a:spcPct val="901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01625" algn="l"/>
              </a:tabLst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План</a:t>
            </a:r>
            <a:r>
              <a:rPr kumimoji="0" lang="ru-RU" sz="20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воспитательной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работы</a:t>
            </a:r>
            <a:r>
              <a:rPr kumimoji="0" lang="ru-RU" sz="2000" b="0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может</a:t>
            </a:r>
            <a:r>
              <a:rPr kumimoji="0" lang="ru-RU" sz="2000" b="0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корректироваться</a:t>
            </a:r>
            <a:r>
              <a:rPr kumimoji="0" lang="ru-RU" sz="2000" b="0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2000" b="0" i="0" u="none" strike="noStrike" kern="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течени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е</a:t>
            </a:r>
            <a:r>
              <a:rPr kumimoji="0" lang="ru-RU" sz="2000" b="0" i="0" u="none" strike="noStrike" kern="0" cap="none" spc="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года</a:t>
            </a:r>
            <a:r>
              <a:rPr kumimoji="0" lang="ru-RU" sz="2000" b="0" i="0" u="none" strike="noStrike" kern="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2000" b="0" i="0" u="none" strike="noStrike" kern="0" cap="none" spc="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связи с</a:t>
            </a:r>
            <a:r>
              <a:rPr kumimoji="0" lang="ru-RU" sz="2000" b="0" i="0" u="none" strike="noStrike" kern="0" cap="none" spc="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происходящими</a:t>
            </a:r>
            <a:r>
              <a:rPr kumimoji="0" lang="ru-RU" sz="2000" b="0" i="0" u="none" strike="noStrike" kern="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kumimoji="0" lang="ru-RU" sz="2000" b="0" i="0" u="none" strike="noStrike" kern="0" cap="none" spc="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работе</a:t>
            </a:r>
            <a:r>
              <a:rPr kumimoji="0" lang="ru-RU" sz="2000" b="0" i="0" u="none" strike="noStrike" kern="0" cap="none" spc="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ОО</a:t>
            </a:r>
            <a:r>
              <a:rPr kumimoji="0" lang="ru-RU" sz="2000" b="0" i="0" u="none" strike="noStrike" kern="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изменениями:</a:t>
            </a:r>
            <a:r>
              <a:rPr kumimoji="0" lang="ru-RU" sz="2000" b="0" i="0" u="none" strike="noStrike" kern="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орг</a:t>
            </a:r>
            <a:r>
              <a:rPr kumimoji="0" lang="ru-RU" sz="20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анизационными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</a:t>
            </a:r>
            <a:r>
              <a:rPr kumimoji="0" lang="ru-RU" sz="2000" b="0" i="0" u="none" strike="noStrike" kern="0" cap="none" spc="-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кадровыми,</a:t>
            </a:r>
            <a:r>
              <a:rPr kumimoji="0" lang="ru-RU" sz="2000" b="0" i="0" u="none" strike="noStrike" kern="0" cap="none" spc="-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финансовыми</a:t>
            </a:r>
            <a:r>
              <a:rPr kumimoji="0" lang="ru-RU" sz="2000" b="0" i="0" u="none" strike="noStrike" kern="0" cap="none" spc="-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2000" b="0" i="0" u="none" strike="noStrike" kern="0" cap="none" spc="-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т.п.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241300" marR="6350" lvl="0" indent="-228600" algn="just" defTabSz="914400" rtl="0" eaLnBrk="1" fontAlgn="auto" latinLnBrk="0" hangingPunct="1">
              <a:lnSpc>
                <a:spcPts val="2160"/>
              </a:lnSpc>
              <a:spcBef>
                <a:spcPts val="103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298450" algn="l"/>
              </a:tabLst>
              <a:defRPr/>
            </a:pP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Целесообразно</a:t>
            </a:r>
            <a:r>
              <a:rPr kumimoji="0" lang="ru-RU" sz="20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составлять</a:t>
            </a:r>
            <a:r>
              <a:rPr kumimoji="0" lang="ru-RU" sz="2000" b="0" i="0" u="none" strike="noStrike" kern="0" cap="none" spc="-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план</a:t>
            </a:r>
            <a:r>
              <a:rPr kumimoji="0" lang="ru-RU" sz="2000" b="0" i="0" u="none" strike="noStrike" kern="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</a:t>
            </a:r>
            <a:r>
              <a:rPr kumimoji="0" lang="ru-RU" sz="2000" b="0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все</a:t>
            </a:r>
            <a:r>
              <a:rPr kumimoji="0" lang="ru-RU" sz="2000" b="0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возраста</a:t>
            </a:r>
            <a:r>
              <a:rPr kumimoji="0" lang="ru-RU" sz="2000" b="0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дошкольников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и</a:t>
            </a:r>
            <a:r>
              <a:rPr kumimoji="0" lang="ru-RU" sz="2000" b="0" i="0" u="none" strike="noStrike" kern="0" cap="none" spc="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обучающихся.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   Общий</a:t>
            </a:r>
            <a:r>
              <a:rPr kumimoji="0" lang="ru-RU" sz="2000" b="0" i="0" u="none" strike="noStrike" kern="0" cap="none" spc="-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план</a:t>
            </a:r>
            <a:r>
              <a:rPr kumimoji="0" lang="ru-RU" sz="2000" b="0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</a:t>
            </a:r>
            <a:r>
              <a:rPr kumimoji="0" lang="ru-RU" sz="2000" b="0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всю</a:t>
            </a:r>
            <a:r>
              <a:rPr kumimoji="0" lang="ru-RU" sz="2000" b="0" i="0" u="none" strike="noStrike" kern="0" cap="none" spc="-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kumimoji="0" lang="ru-RU" sz="2000" b="0" i="0" u="none" strike="noStrike" kern="0" cap="none" spc="-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ОО</a:t>
            </a:r>
            <a:r>
              <a:rPr kumimoji="0" lang="ru-RU" sz="20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755" y="5786744"/>
            <a:ext cx="524301" cy="688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412" y="4863414"/>
            <a:ext cx="3431308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Рабочая программа воспитания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входит в ДОП и является её обязательной частью</a:t>
            </a:r>
          </a:p>
        </p:txBody>
      </p:sp>
    </p:spTree>
    <p:extLst>
      <p:ext uri="{BB962C8B-B14F-4D97-AF65-F5344CB8AC3E}">
        <p14:creationId xmlns:p14="http://schemas.microsoft.com/office/powerpoint/2010/main" val="10339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9801" y="1494880"/>
            <a:ext cx="8675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Показатели результативности и качества реализации </a:t>
            </a:r>
          </a:p>
          <a:p>
            <a:pPr lvl="0" algn="ctr"/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</a:t>
            </a:r>
            <a:r>
              <a:rPr lang="ru-RU" sz="2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ополнительной </a:t>
            </a:r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общеобразовательной</a:t>
            </a:r>
          </a:p>
          <a:p>
            <a:pPr lvl="0" algn="ctr"/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общеразвивающей  </a:t>
            </a:r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программы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02711"/>
            <a:ext cx="3828620" cy="257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379" y="3457494"/>
            <a:ext cx="4298053" cy="3145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039" y="1250876"/>
            <a:ext cx="2956816" cy="277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9102" y="4099337"/>
            <a:ext cx="4205334" cy="2365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1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 со стрелкой вниз 9"/>
          <p:cNvSpPr/>
          <p:nvPr/>
        </p:nvSpPr>
        <p:spPr>
          <a:xfrm>
            <a:off x="1238133" y="1698662"/>
            <a:ext cx="9864063" cy="217472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5940" y="1963679"/>
            <a:ext cx="994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тур республиканского заочного </a:t>
            </a: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этапа: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с 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марта </a:t>
            </a: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2024 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года по </a:t>
            </a: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29 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марта </a:t>
            </a: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2024 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5992" y="2954601"/>
            <a:ext cx="10886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Видеообращение 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«Педагог</a:t>
            </a:r>
            <a:r>
              <a:rPr kumimoji="0" lang="ru-RU" sz="24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дополнительного образования: где учиться мастерству?</a:t>
            </a:r>
            <a:r>
              <a:rPr kumimoji="0" lang="ru-RU" sz="2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9355" y="5114700"/>
            <a:ext cx="10153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Тестирование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 Актуальные вопросы развития сферы дополнительного образования детей»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50310" y="5623652"/>
            <a:ext cx="10112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3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7893" y="1565514"/>
            <a:ext cx="1195621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Видеообращение </a:t>
            </a:r>
          </a:p>
          <a:p>
            <a:pPr lvl="0"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Педагог дополнительного образования: где учиться мастерству?»</a:t>
            </a:r>
          </a:p>
          <a:p>
            <a:pPr lvl="0" algn="ctr"/>
            <a:endParaRPr lang="ru-RU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Требования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конкурсному испытанию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(к объему и оформлению)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Видеофайл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lang="ru-RU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видеобращением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 широкой целевой аудитории участников 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отношений 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сфере образования  (длительность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более 3 </a:t>
            </a:r>
            <a:r>
              <a:rPr lang="x-none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минут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x-none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формате: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mp</a:t>
            </a:r>
            <a:r>
              <a:rPr lang="x-none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Размещается на официальном </a:t>
            </a:r>
            <a:r>
              <a:rPr lang="ru-RU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интернет-ресурсе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Конкурса  в установленные сроки.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Превышение хронометража </a:t>
            </a:r>
            <a:r>
              <a:rPr lang="ru-RU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видеобращения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 допускается. Оценивается только содержание, входящее в 3-х минутный регламент.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602" y="2588718"/>
            <a:ext cx="721312" cy="10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76" y="1618039"/>
            <a:ext cx="5512195" cy="3100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251" y="3307752"/>
            <a:ext cx="5599532" cy="3149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2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81840" y="1420482"/>
            <a:ext cx="8485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Критерии оценки видеообращению </a:t>
            </a:r>
          </a:p>
          <a:p>
            <a:pPr lvl="0" algn="ctr"/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«Педагог дополнительного образования: где учиться мастерству?»»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223548"/>
              </p:ext>
            </p:extLst>
          </p:nvPr>
        </p:nvGraphicFramePr>
        <p:xfrm>
          <a:off x="776377" y="2187378"/>
          <a:ext cx="10455215" cy="4436178"/>
        </p:xfrm>
        <a:graphic>
          <a:graphicData uri="http://schemas.openxmlformats.org/drawingml/2006/table">
            <a:tbl>
              <a:tblPr firstRow="1" firstCol="1" bandRow="1"/>
              <a:tblGrid>
                <a:gridCol w="788744">
                  <a:extLst>
                    <a:ext uri="{9D8B030D-6E8A-4147-A177-3AD203B41FA5}">
                      <a16:colId xmlns:a16="http://schemas.microsoft.com/office/drawing/2014/main" val="3870611562"/>
                    </a:ext>
                  </a:extLst>
                </a:gridCol>
                <a:gridCol w="2644389">
                  <a:extLst>
                    <a:ext uri="{9D8B030D-6E8A-4147-A177-3AD203B41FA5}">
                      <a16:colId xmlns:a16="http://schemas.microsoft.com/office/drawing/2014/main" val="3184157231"/>
                    </a:ext>
                  </a:extLst>
                </a:gridCol>
                <a:gridCol w="1531706">
                  <a:extLst>
                    <a:ext uri="{9D8B030D-6E8A-4147-A177-3AD203B41FA5}">
                      <a16:colId xmlns:a16="http://schemas.microsoft.com/office/drawing/2014/main" val="694396847"/>
                    </a:ext>
                  </a:extLst>
                </a:gridCol>
                <a:gridCol w="1747378">
                  <a:extLst>
                    <a:ext uri="{9D8B030D-6E8A-4147-A177-3AD203B41FA5}">
                      <a16:colId xmlns:a16="http://schemas.microsoft.com/office/drawing/2014/main" val="2388220765"/>
                    </a:ext>
                  </a:extLst>
                </a:gridCol>
                <a:gridCol w="1871499">
                  <a:extLst>
                    <a:ext uri="{9D8B030D-6E8A-4147-A177-3AD203B41FA5}">
                      <a16:colId xmlns:a16="http://schemas.microsoft.com/office/drawing/2014/main" val="96727569"/>
                    </a:ext>
                  </a:extLst>
                </a:gridCol>
                <a:gridCol w="1871499">
                  <a:extLst>
                    <a:ext uri="{9D8B030D-6E8A-4147-A177-3AD203B41FA5}">
                      <a16:colId xmlns:a16="http://schemas.microsoft.com/office/drawing/2014/main" val="1457055604"/>
                    </a:ext>
                  </a:extLst>
                </a:gridCol>
              </a:tblGrid>
              <a:tr h="2519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№ п/п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Критерий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504646"/>
                  </a:ext>
                </a:extLst>
              </a:tr>
              <a:tr h="1737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0898845"/>
                  </a:ext>
                </a:extLst>
              </a:tr>
              <a:tr h="8646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Профессиональный кругозор и эрудиция в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вопросе совершенствования педагогического мастерства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выявлено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выявлено частично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выявлено в достаточной мере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выявлено в полной мере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70890"/>
                  </a:ext>
                </a:extLst>
              </a:tr>
              <a:tr h="1443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Аргументированность и обоснование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ответа на поставленный вопрос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выявлено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выявлено частично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выявлено в достаточной мере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выявлено в полной мере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245345"/>
                  </a:ext>
                </a:extLst>
              </a:tr>
              <a:tr h="8646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Конструктивность и 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креативность предложения, решения проблемы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соответствует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соответствует частично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соответствует в достаточной мере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соответствует в полной мере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631610"/>
                  </a:ext>
                </a:extLst>
              </a:tr>
              <a:tr h="560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Культура публичного выступления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владеет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владеет в недостаточной мере 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владеет в достаточной мере 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владеет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 полной мере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821439"/>
                  </a:ext>
                </a:extLst>
              </a:tr>
              <a:tr h="244901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Максимальное количество баллов – 12   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39" marR="50439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106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1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14" y="2002712"/>
            <a:ext cx="7125963" cy="40083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4181" y="2187378"/>
            <a:ext cx="1409700" cy="14097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63839" y="377268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Программа 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результативность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ее реализации</a:t>
            </a:r>
            <a:b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https://serdtsedetyam.ru/user/380/  </a:t>
            </a:r>
            <a:b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02256" y="6096646"/>
            <a:ext cx="10326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80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«Педагог дополнительного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образования 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естественнонаучной направленности»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65340" y="181283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39" y="3317809"/>
            <a:ext cx="573074" cy="8535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0407" y="1446775"/>
            <a:ext cx="9313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Тестирование </a:t>
            </a:r>
          </a:p>
          <a:p>
            <a:pPr lvl="0" algn="ctr"/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 Актуальные вопросы развития </a:t>
            </a:r>
            <a:r>
              <a:rPr lang="ru-RU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сферы </a:t>
            </a:r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дополнительного образования детей»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7580" y="2093106"/>
            <a:ext cx="84941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Требования к содержанию документов и материалов для ознакомления при подготовке к тестовым испытаниям по выявлению профессионального кругозора конкурсантов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нормативно-правовые акты, документы и материалы, определяющие государственную политику в сфере дополнительного образования детей;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актуальная научно-педагогическая и художественная литература об образовании детей;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актуальные сайты, порталы, разделы в сети интернет, включающие исследования в сфере образования, художественные и документальные фильмы, рекомендованные для ознакомления 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и расширения профессионального кругозора участников.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6816" y="3858286"/>
            <a:ext cx="8665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Требования и критерии оценки  тестирования</a:t>
            </a:r>
            <a:endParaRPr lang="ru-RU" b="1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872704"/>
              </p:ext>
            </p:extLst>
          </p:nvPr>
        </p:nvGraphicFramePr>
        <p:xfrm>
          <a:off x="860872" y="4260385"/>
          <a:ext cx="10470255" cy="2235047"/>
        </p:xfrm>
        <a:graphic>
          <a:graphicData uri="http://schemas.openxmlformats.org/drawingml/2006/table">
            <a:tbl>
              <a:tblPr firstRow="1" firstCol="1" bandRow="1"/>
              <a:tblGrid>
                <a:gridCol w="1296498">
                  <a:extLst>
                    <a:ext uri="{9D8B030D-6E8A-4147-A177-3AD203B41FA5}">
                      <a16:colId xmlns:a16="http://schemas.microsoft.com/office/drawing/2014/main" val="1851146015"/>
                    </a:ext>
                  </a:extLst>
                </a:gridCol>
                <a:gridCol w="2787548">
                  <a:extLst>
                    <a:ext uri="{9D8B030D-6E8A-4147-A177-3AD203B41FA5}">
                      <a16:colId xmlns:a16="http://schemas.microsoft.com/office/drawing/2014/main" val="1834030118"/>
                    </a:ext>
                  </a:extLst>
                </a:gridCol>
                <a:gridCol w="2289412">
                  <a:extLst>
                    <a:ext uri="{9D8B030D-6E8A-4147-A177-3AD203B41FA5}">
                      <a16:colId xmlns:a16="http://schemas.microsoft.com/office/drawing/2014/main" val="579491701"/>
                    </a:ext>
                  </a:extLst>
                </a:gridCol>
                <a:gridCol w="2289412">
                  <a:extLst>
                    <a:ext uri="{9D8B030D-6E8A-4147-A177-3AD203B41FA5}">
                      <a16:colId xmlns:a16="http://schemas.microsoft.com/office/drawing/2014/main" val="464857883"/>
                    </a:ext>
                  </a:extLst>
                </a:gridCol>
                <a:gridCol w="1807385">
                  <a:extLst>
                    <a:ext uri="{9D8B030D-6E8A-4147-A177-3AD203B41FA5}">
                      <a16:colId xmlns:a16="http://schemas.microsoft.com/office/drawing/2014/main" val="3105085152"/>
                    </a:ext>
                  </a:extLst>
                </a:gridCol>
              </a:tblGrid>
              <a:tr h="29191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Критерий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346003"/>
                  </a:ext>
                </a:extLst>
              </a:tr>
              <a:tr h="273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627058"/>
                  </a:ext>
                </a:extLst>
              </a:tr>
              <a:tr h="505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Правильность выполнения 8-ми заданий закрытого типа № 1-8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выполнено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Выполнено правильно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502774"/>
                  </a:ext>
                </a:extLst>
              </a:tr>
              <a:tr h="778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Точность и полнота ответа при выполнении 2-х заданий открытого типа № 9-10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выполнено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Выполнено неточно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Выполнено точно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788359"/>
                  </a:ext>
                </a:extLst>
              </a:tr>
              <a:tr h="385836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Максимальное количество баллов -12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554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6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89" y="1619369"/>
            <a:ext cx="5279792" cy="2969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852" y="3190574"/>
            <a:ext cx="5538373" cy="3115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0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право 3"/>
          <p:cNvSpPr/>
          <p:nvPr/>
        </p:nvSpPr>
        <p:spPr>
          <a:xfrm>
            <a:off x="138023" y="2306431"/>
            <a:ext cx="3106194" cy="3932142"/>
          </a:xfrm>
          <a:prstGeom prst="right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53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Второй этап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региональный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финальный (очный)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53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проводится в два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тура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6892" y="1602792"/>
            <a:ext cx="82999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Групповое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конкурсное испытание - импровизационный конкурс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Проектирование дополнительного образовательного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пространства для развития способностей и талантов детей». 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25493" y="2306431"/>
            <a:ext cx="2732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530" algn="l"/>
              </a:tabLst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53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07962" y="5722751"/>
            <a:ext cx="6374357" cy="81047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101600" lvl="0" indent="508000" algn="just" defTabSz="914400" rtl="0" eaLnBrk="1" fontAlgn="auto" latinLnBrk="0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Импровизационный конкурс нацелен на групповую, командную деятельность участников конкурса в соответствии с заданием, содержание которого конкурсантам становится известно непосредственно перед началом конкурсного испытания.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3620475" y="2757423"/>
          <a:ext cx="7749030" cy="355600"/>
        </p:xfrm>
        <a:graphic>
          <a:graphicData uri="http://schemas.openxmlformats.org/drawingml/2006/table">
            <a:tbl>
              <a:tblPr/>
              <a:tblGrid>
                <a:gridCol w="7749030">
                  <a:extLst>
                    <a:ext uri="{9D8B030D-6E8A-4147-A177-3AD203B41FA5}">
                      <a16:colId xmlns:a16="http://schemas.microsoft.com/office/drawing/2014/main" val="1244890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  <a:tabLst>
                          <a:tab pos="1758950" algn="l"/>
                          <a:tab pos="5699760" algn="l"/>
                        </a:tabLs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Критерии оценки импровизационного конкурса «Проектирование дополнительного образовательного пространства для развития способностей и талантов детей»</a:t>
                      </a:r>
                      <a:endParaRPr lang="ru-RU" sz="14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236350"/>
                  </a:ext>
                </a:extLst>
              </a:tr>
            </a:tbl>
          </a:graphicData>
        </a:graphic>
      </p:graphicFrame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496774" y="24291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2767012" y="3988594"/>
          <a:ext cx="6657975" cy="25400"/>
        </p:xfrm>
        <a:graphic>
          <a:graphicData uri="http://schemas.openxmlformats.org/drawingml/2006/table">
            <a:tbl>
              <a:tblPr/>
              <a:tblGrid>
                <a:gridCol w="6657975">
                  <a:extLst>
                    <a:ext uri="{9D8B030D-6E8A-4147-A177-3AD203B41FA5}">
                      <a16:colId xmlns:a16="http://schemas.microsoft.com/office/drawing/2014/main" val="769565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65062"/>
                  </a:ext>
                </a:extLst>
              </a:tr>
            </a:tbl>
          </a:graphicData>
        </a:graphic>
      </p:graphicFrame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2767013" y="3989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87398" y="3409863"/>
            <a:ext cx="88161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1.Командообразование: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умение продуктивно работать в команде, выстраивать конструктивное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взаимодействие.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Креативность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 оригинальность предлагаемых решений и коммуникативных тактик.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Коммуникации: владение техниками и приемами общения (слушания, убеждения) и вовлечения в деятельность с учетом индивидуальных особенностей членов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команды.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Критическое мышление: владение навыками критического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мышления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 коллективного принятия ответственных решений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условиях неопределенности.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47" y="5995186"/>
            <a:ext cx="361258" cy="5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8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548641" y="1497269"/>
            <a:ext cx="6374674" cy="117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Компетенции 4К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(командная работа)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2831" t="26530" r="28265" b="50457"/>
          <a:stretch/>
        </p:blipFill>
        <p:spPr>
          <a:xfrm>
            <a:off x="237994" y="3108844"/>
            <a:ext cx="4637381" cy="20769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7994" y="5432168"/>
            <a:ext cx="4637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publications.hse.ru/pubs/share/direct/345295660.pdf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5544" y="1390122"/>
            <a:ext cx="6423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Креативность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критическое мышление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45228" t="45890" r="28813" b="25251"/>
          <a:stretch/>
        </p:blipFill>
        <p:spPr>
          <a:xfrm>
            <a:off x="5441298" y="2574487"/>
            <a:ext cx="6460680" cy="40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548641" y="1497269"/>
            <a:ext cx="6374674" cy="117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Компетенции 4К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(командная работа)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2831" t="26530" r="28265" b="50457"/>
          <a:stretch/>
        </p:blipFill>
        <p:spPr>
          <a:xfrm>
            <a:off x="237994" y="3108844"/>
            <a:ext cx="4637381" cy="20769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7994" y="5432168"/>
            <a:ext cx="4637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publications.hse.ru/pubs/share/direct/345295660.pdf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2153" y="1595085"/>
            <a:ext cx="3133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Коммуникация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45776" t="46621" r="28539" b="33653"/>
          <a:stretch/>
        </p:blipFill>
        <p:spPr>
          <a:xfrm>
            <a:off x="5298855" y="2563708"/>
            <a:ext cx="6639955" cy="28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369375" y="1525637"/>
            <a:ext cx="6374674" cy="1112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Компетенции 4К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(командная работа)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9095" t="24921" r="23547" b="14000"/>
          <a:stretch/>
        </p:blipFill>
        <p:spPr>
          <a:xfrm>
            <a:off x="5682343" y="1485255"/>
            <a:ext cx="5721531" cy="52620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427" y="3538587"/>
            <a:ext cx="5011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Внимательно прочитайте инструкцию к заданию»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Следуйте, предложенному алгоритму вместе с командой»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425" y="2839178"/>
            <a:ext cx="57307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548641" y="1497269"/>
            <a:ext cx="6374674" cy="117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Компетенции 4К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(командная работа)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5178" y="1856694"/>
            <a:ext cx="4536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Принцип марафона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690" y="2987761"/>
            <a:ext cx="2310064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Начало работы – общая картинка группы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6930" y="4044912"/>
            <a:ext cx="2190023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 минут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Заметки по баллам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3013" y="4967066"/>
            <a:ext cx="200266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час – усталость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0681" y="3210576"/>
            <a:ext cx="2836033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час 50 минут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Срочно выставить баллы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232234" y="3968315"/>
            <a:ext cx="11585074" cy="1668166"/>
          </a:xfrm>
          <a:custGeom>
            <a:avLst/>
            <a:gdLst>
              <a:gd name="connsiteX0" fmla="*/ 0 w 10646611"/>
              <a:gd name="connsiteY0" fmla="*/ 17584 h 1668166"/>
              <a:gd name="connsiteX1" fmla="*/ 2261937 w 10646611"/>
              <a:gd name="connsiteY1" fmla="*/ 366499 h 1668166"/>
              <a:gd name="connsiteX2" fmla="*/ 5474368 w 10646611"/>
              <a:gd name="connsiteY2" fmla="*/ 1665910 h 1668166"/>
              <a:gd name="connsiteX3" fmla="*/ 8349916 w 10646611"/>
              <a:gd name="connsiteY3" fmla="*/ 17584 h 1668166"/>
              <a:gd name="connsiteX4" fmla="*/ 10455442 w 10646611"/>
              <a:gd name="connsiteY4" fmla="*/ 799636 h 1668166"/>
              <a:gd name="connsiteX5" fmla="*/ 10419347 w 10646611"/>
              <a:gd name="connsiteY5" fmla="*/ 847763 h 166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46611" h="1668166">
                <a:moveTo>
                  <a:pt x="0" y="17584"/>
                </a:moveTo>
                <a:cubicBezTo>
                  <a:pt x="674771" y="54681"/>
                  <a:pt x="1349542" y="91778"/>
                  <a:pt x="2261937" y="366499"/>
                </a:cubicBezTo>
                <a:cubicBezTo>
                  <a:pt x="3174332" y="641220"/>
                  <a:pt x="4459705" y="1724063"/>
                  <a:pt x="5474368" y="1665910"/>
                </a:cubicBezTo>
                <a:cubicBezTo>
                  <a:pt x="6489031" y="1607758"/>
                  <a:pt x="7519737" y="161963"/>
                  <a:pt x="8349916" y="17584"/>
                </a:cubicBezTo>
                <a:cubicBezTo>
                  <a:pt x="9180095" y="-126795"/>
                  <a:pt x="10110537" y="661273"/>
                  <a:pt x="10455442" y="799636"/>
                </a:cubicBezTo>
                <a:cubicBezTo>
                  <a:pt x="10800347" y="937999"/>
                  <a:pt x="10609847" y="892881"/>
                  <a:pt x="10419347" y="8477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9294" y="4368078"/>
            <a:ext cx="1972953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Кооперация, знакомство, идеи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0854" y="5501067"/>
            <a:ext cx="2712153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Коммуникация,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критическое мышление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83747" y="5627009"/>
            <a:ext cx="3316934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Креативное мышление - идеи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51011" y="4617732"/>
            <a:ext cx="2515432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Все 4К - позитивность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9472" y="1358023"/>
            <a:ext cx="116686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Мастер-класс</a:t>
            </a:r>
            <a:b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07387" y="2103953"/>
            <a:ext cx="910661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первую очередь, что такое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Мастер–класс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–это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одна из эффективных форм распространения собственного педагогического опыта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Мастер–класс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передача мастером опыта, искусства в точном смысле, чаще всего – путем прямого и комментированного показа приемов работы 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2208" y="3808267"/>
            <a:ext cx="99807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Мастер-класс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это эффективная форма передачи знаний и умений, обмена опытом обучения и воспитания, центральным звеном которой является демонстрация оригинальных методов освоения определенного содержания при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активной роли всех участников занятия.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30" y="5399982"/>
            <a:ext cx="573074" cy="8535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5327" y="2182600"/>
            <a:ext cx="13968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от английского </a:t>
            </a:r>
            <a:r>
              <a:rPr kumimoji="0" 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masterclass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master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–   лучший в какой-либо области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class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–   занятие, урок.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50972" y="5399982"/>
            <a:ext cx="10183234" cy="9378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9BBB59"/>
              </a:buClr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Мастер-класс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– это интерактивная форма обучения и обмена опытом, объединяющая формат тренинга и конференции. </a:t>
            </a:r>
          </a:p>
        </p:txBody>
      </p:sp>
    </p:spTree>
    <p:extLst>
      <p:ext uri="{BB962C8B-B14F-4D97-AF65-F5344CB8AC3E}">
        <p14:creationId xmlns:p14="http://schemas.microsoft.com/office/powerpoint/2010/main" val="382886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64" y="1513527"/>
            <a:ext cx="573074" cy="8535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885" y="3826641"/>
            <a:ext cx="11024558" cy="2347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lvl="0" indent="-229235" algn="just">
              <a:lnSpc>
                <a:spcPts val="2280"/>
              </a:lnSpc>
              <a:spcBef>
                <a:spcPts val="105"/>
              </a:spcBef>
              <a:buFont typeface="Microsoft Sans Serif"/>
              <a:buChar char="•"/>
              <a:tabLst>
                <a:tab pos="241300" algn="l"/>
                <a:tab pos="241935" algn="l"/>
              </a:tabLst>
              <a:defRPr/>
            </a:pP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Содержание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и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требования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конкурсного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испытания</a:t>
            </a:r>
            <a:r>
              <a:rPr lang="ru-RU" sz="1600" spc="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соотнесены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</a:t>
            </a:r>
            <a:r>
              <a:rPr lang="ru-RU" sz="1600" spc="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обобщенными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трудовыми 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функциями</a:t>
            </a:r>
            <a:r>
              <a:rPr lang="ru-RU" sz="1600" spc="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педагога</a:t>
            </a:r>
            <a:r>
              <a:rPr lang="ru-RU" sz="1600" spc="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дополнительного</a:t>
            </a:r>
            <a:r>
              <a:rPr lang="ru-RU" sz="1600" spc="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образования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детей </a:t>
            </a:r>
            <a:r>
              <a:rPr lang="ru-RU" sz="16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согласно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профессиональному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стандарту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«Педагог</a:t>
            </a:r>
            <a:r>
              <a:rPr lang="ru-RU" sz="1600" spc="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дополнительного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образования</a:t>
            </a:r>
            <a:r>
              <a:rPr lang="ru-RU" sz="16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детей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и 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взрослых»,</a:t>
            </a:r>
            <a:r>
              <a:rPr lang="ru-RU" sz="1600" spc="-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утвержденному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приказом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Минтруда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России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от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22 сентября 2021</a:t>
            </a:r>
            <a:r>
              <a:rPr lang="ru-RU" sz="1600" spc="-2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г.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№ 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652н,</a:t>
            </a:r>
            <a:r>
              <a:rPr lang="ru-RU" sz="1600" spc="-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и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Единому </a:t>
            </a:r>
            <a:r>
              <a:rPr lang="ru-RU" sz="1600" spc="-484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квалификационному</a:t>
            </a:r>
            <a:r>
              <a:rPr lang="ru-RU" sz="1600" spc="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справочнику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должностей</a:t>
            </a:r>
            <a:r>
              <a:rPr lang="ru-RU" sz="1600" spc="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руководителей,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специалистов</a:t>
            </a:r>
            <a:r>
              <a:rPr lang="ru-RU" sz="1600" spc="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и</a:t>
            </a:r>
            <a:r>
              <a:rPr lang="ru-RU" sz="1600" spc="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служащих,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утвержденному</a:t>
            </a:r>
            <a:r>
              <a:rPr lang="ru-RU" sz="16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приказом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Минздравсоцразвития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России</a:t>
            </a:r>
            <a:r>
              <a:rPr lang="ru-RU" sz="1600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от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26</a:t>
            </a:r>
            <a:r>
              <a:rPr lang="ru-RU" sz="1600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августа</a:t>
            </a:r>
            <a:r>
              <a:rPr lang="ru-RU" sz="1600" spc="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2010</a:t>
            </a:r>
            <a:r>
              <a:rPr lang="ru-RU" sz="1600" spc="-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г.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№</a:t>
            </a:r>
            <a:r>
              <a:rPr lang="ru-RU" sz="1600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761н.</a:t>
            </a:r>
          </a:p>
          <a:p>
            <a:pPr marL="241300" marR="5080" lvl="0" indent="-229235" algn="just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Microsoft Sans Serif"/>
              <a:buChar char="•"/>
              <a:tabLst>
                <a:tab pos="241300" algn="l"/>
                <a:tab pos="241935" algn="l"/>
              </a:tabLst>
              <a:defRPr/>
            </a:pPr>
            <a:r>
              <a:rPr lang="ru-RU" sz="1600" b="1" i="1" u="heavy" dirty="0" smtClean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1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сентября вступил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в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силу новый </a:t>
            </a:r>
            <a:r>
              <a:rPr lang="ru-RU" sz="1600" b="1" i="1" u="heavy" spc="-5" dirty="0" err="1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Профстандарт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в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соответствии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Приказом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1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Минтруда </a:t>
            </a:r>
            <a:r>
              <a:rPr lang="ru-RU" sz="1600" b="1" i="1" spc="-44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России от 22.09.2021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N 652н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"Об утверждении профессионального стандарта </a:t>
            </a:r>
            <a:r>
              <a:rPr lang="ru-RU" sz="1600" b="1" i="1" u="heavy" spc="-1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"Педагог </a:t>
            </a:r>
            <a:r>
              <a:rPr lang="ru-RU" sz="1600" b="1" i="1" spc="-5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1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дополнительного</a:t>
            </a:r>
            <a:r>
              <a:rPr lang="ru-RU" sz="1600" b="1" i="1" u="heavy" spc="-4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образования</a:t>
            </a:r>
            <a:r>
              <a:rPr lang="ru-RU" sz="1600" b="1" i="1" u="heavy" spc="-3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1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детей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и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взрослых"</a:t>
            </a:r>
            <a:r>
              <a:rPr lang="ru-RU" sz="1600" b="1" i="1" u="heavy" spc="-3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(Зарегистрировано</a:t>
            </a:r>
            <a:r>
              <a:rPr lang="ru-RU" sz="1600" b="1" i="1" u="heavy" spc="-3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в Минюсте</a:t>
            </a:r>
            <a:r>
              <a:rPr lang="ru-RU" sz="1600" b="1" i="1" u="heavy" spc="-3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России </a:t>
            </a:r>
            <a:r>
              <a:rPr lang="ru-RU" sz="1600" b="1" i="1" spc="-434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17.12.2021</a:t>
            </a:r>
            <a:r>
              <a:rPr lang="ru-RU" sz="1600" b="1" i="1" u="heavy" spc="-5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N</a:t>
            </a:r>
            <a:r>
              <a:rPr lang="ru-RU" sz="1600" b="1" i="1" u="heavy" spc="-1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66403)</a:t>
            </a:r>
            <a:endParaRPr lang="ru-RU" sz="1600" i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t="21464" r="-825"/>
          <a:stretch/>
        </p:blipFill>
        <p:spPr>
          <a:xfrm>
            <a:off x="6929253" y="1390122"/>
            <a:ext cx="5130476" cy="2247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964138" y="164402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1300" lvl="0" indent="-229235" algn="just">
              <a:spcBef>
                <a:spcPts val="755"/>
              </a:spcBef>
              <a:buFont typeface="Microsoft Sans Serif"/>
              <a:buChar char="•"/>
              <a:tabLst>
                <a:tab pos="241300" algn="l"/>
                <a:tab pos="241935" algn="l"/>
              </a:tabLst>
              <a:defRPr/>
            </a:pPr>
            <a:r>
              <a:rPr lang="ru-RU" sz="1600" spc="-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Внимание!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Конкурсант проводит Мастер-класс по любой теме своей программы, отражая  полноту, качество и совокупность выполняемых трудовых функций педагога  дополнительного образования детей: преподавание, психолого-педагогическое и  организационно-методическое обеспечение дополнительной общеобразовательной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8967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6128" r="51613" b="39069"/>
          <a:stretch/>
        </p:blipFill>
        <p:spPr>
          <a:xfrm>
            <a:off x="2182577" y="1389198"/>
            <a:ext cx="3579870" cy="2391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88" y="3382049"/>
            <a:ext cx="6019166" cy="3381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880" y="1669798"/>
            <a:ext cx="5472318" cy="3074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9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Горизонтальный свиток 10"/>
          <p:cNvSpPr/>
          <p:nvPr/>
        </p:nvSpPr>
        <p:spPr>
          <a:xfrm>
            <a:off x="7130980" y="3961287"/>
            <a:ext cx="4764656" cy="2290504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162285" y="5025092"/>
            <a:ext cx="4632385" cy="1775226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9818" y="2267748"/>
            <a:ext cx="3381555" cy="22543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-667110" y="5199690"/>
            <a:ext cx="6096000" cy="14260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Хабибова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Дилара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Римовна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«Педагог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физкультурно-спортивной направленности»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МАУДО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Дворец творчества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детей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молодёжи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 Нефтекамск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65308" y="428040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Воробьева Татьяна Евгеньевна,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«Педагог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 естественнонаучной направленности»,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МБОУ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 «ЭБЦ «ЭКОЛОГ»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 г. УФА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28890" y="5732438"/>
            <a:ext cx="5921979" cy="101566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7"/>
              </a:rPr>
              <a:t>https://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7"/>
              </a:rPr>
              <a:t>vk.com/fgbuk_vcht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Мастер-класс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Абсолютного победителя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Всероссийского конкурса профессионального мастерства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работников сферы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дополнительного 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«Сердце отдаю детям» -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515" y="1338095"/>
            <a:ext cx="11282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"Сердце отдаю </a:t>
            </a:r>
            <a:r>
              <a:rPr kumimoji="0" lang="ru-RU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детям-2023"</a:t>
            </a:r>
            <a:endParaRPr kumimoji="0" lang="ru-RU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5923" y="2984538"/>
            <a:ext cx="1421506" cy="1988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26154" r="9174" b="4360"/>
          <a:stretch/>
        </p:blipFill>
        <p:spPr>
          <a:xfrm>
            <a:off x="5746857" y="2074823"/>
            <a:ext cx="3316597" cy="181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1667" r="22080"/>
          <a:stretch/>
        </p:blipFill>
        <p:spPr>
          <a:xfrm>
            <a:off x="9019014" y="1516873"/>
            <a:ext cx="2530213" cy="2636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0342" y="3515686"/>
            <a:ext cx="1449415" cy="2077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1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6554" y="1390122"/>
            <a:ext cx="85988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Перспективные практики, технологии и методы</a:t>
            </a:r>
            <a:endParaRPr kumimoji="0" lang="ru-RU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18842"/>
          <a:stretch/>
        </p:blipFill>
        <p:spPr>
          <a:xfrm>
            <a:off x="5398073" y="4037163"/>
            <a:ext cx="6392593" cy="2332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04" y="1651732"/>
            <a:ext cx="5979314" cy="35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6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7885" y="1388364"/>
            <a:ext cx="10532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Мастер-класс «Новые формы организации обучения и воспитания </a:t>
            </a:r>
            <a:r>
              <a:rPr lang="ru-RU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детей 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дополнительном образовании».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81176" y="2251344"/>
            <a:ext cx="1010955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Требования и критерии оценки: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выявить и представить новую форму организации обучения 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воспитания детей в дополнительном образовании в рамках реализуемой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дифференцировать и предъявить новые профессиональные компетенции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 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внедрению новых форм в обучение и воспитание детей по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представить педагогически обоснованные и эффективные формы, методы,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средства 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приемы обучения и воспитания детей в рамках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вовлечь слушателей мастер-класса в конструктивный диалог и достичь планируемого результата;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целесообразного и обоснованного использования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информационно-коммуникационных 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технологий (ИКТ), электронных образовательных и информационных ресурсов;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отрефлексировать и представить эффективные практики методического обеспечения качества 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реализации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отрефлексировать и представить эффективные практики методического сопровождения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профориентации обучающихся при реализации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отрефлексировать и представить эффективные практики методического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сопровождения благоприятного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психологического климата и педагогической поддержки обучающихся, в том числе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уязвимых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категорий, при реализации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обеспечить целостность и завершённость мастер-класса, оригинальность формы его проведения;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анализировать мастер-класс для установления соответствия содержания, методов и средств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поставленным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целям и задачам.</a:t>
            </a:r>
          </a:p>
        </p:txBody>
      </p:sp>
    </p:spTree>
    <p:extLst>
      <p:ext uri="{BB962C8B-B14F-4D97-AF65-F5344CB8AC3E}">
        <p14:creationId xmlns:p14="http://schemas.microsoft.com/office/powerpoint/2010/main" val="24880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38134" y="1882150"/>
            <a:ext cx="11668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особенности мастер-класса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94601" y="1427646"/>
            <a:ext cx="106449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1137" y="2836257"/>
            <a:ext cx="107427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новый подход к процессу обучения;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2) форма работы в малых группах, позволяющая провести обмен мнениями;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3) создание условий для включения всех участников мастер-класса в активную деятельность;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4) постановка проблемной задачи и ее решение через проигрывание заданных ситуаций;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5) демонстрация приемов, раскрывающих творческий потенциал, как Мастера, так и участников мастер-класса;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6) сотрудничество, сотворчество, совместный поиск решения педагогической задачи.</a:t>
            </a:r>
          </a:p>
        </p:txBody>
      </p:sp>
    </p:spTree>
    <p:extLst>
      <p:ext uri="{BB962C8B-B14F-4D97-AF65-F5344CB8AC3E}">
        <p14:creationId xmlns:p14="http://schemas.microsoft.com/office/powerpoint/2010/main" val="128294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3500" y="1358023"/>
            <a:ext cx="106449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4201" y="1542688"/>
            <a:ext cx="837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Варианты мастер-класса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3500" y="2137247"/>
            <a:ext cx="1018779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Показ программы деятельности, факультатива и т.п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Показ отдельных форм работы, которые использует в своей деятельности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педагог;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Показ отдельных методов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работы;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Показ инновационных моментов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деятельности.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59477" y="3736505"/>
            <a:ext cx="6990837" cy="719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3358" y="4558787"/>
            <a:ext cx="11772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педа</a:t>
            </a:r>
            <a:r>
              <a:rPr kumimoji="0" lang="ru-RU" sz="2000" b="1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г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огами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 </a:t>
            </a:r>
            <a:r>
              <a:rPr kumimoji="0" lang="ru-RU" sz="2000" b="1" i="0" u="none" strike="noStrike" kern="1200" cap="none" spc="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д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л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я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н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х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бе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з</a:t>
            </a:r>
            <a:r>
              <a:rPr kumimoji="0" lang="ru-RU" sz="2000" b="1" i="0" u="none" strike="noStrike" kern="120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участия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де</a:t>
            </a:r>
            <a:r>
              <a:rPr kumimoji="0" lang="ru-RU" sz="2000" b="1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ей;</a:t>
            </a:r>
          </a:p>
          <a:p>
            <a:pPr marL="334010" marR="498475" lvl="0" indent="-2933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</a:t>
            </a:r>
            <a:r>
              <a:rPr kumimoji="0" lang="ru-RU" sz="2000" b="1" i="0" u="none" strike="noStrike" kern="1200" cap="none" spc="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 г</a:t>
            </a:r>
            <a:r>
              <a:rPr kumimoji="0" lang="ru-RU" sz="2000" b="1" i="0" u="none" strike="noStrike" kern="1200" cap="none" spc="-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р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уппой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обучающ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</a:t>
            </a:r>
            <a:r>
              <a:rPr kumimoji="0" lang="ru-RU" sz="2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х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ся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дете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й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или с  </a:t>
            </a:r>
            <a:r>
              <a:rPr kumimoji="0" lang="ru-RU" sz="2000" b="1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отдельными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детьми </a:t>
            </a:r>
            <a:r>
              <a:rPr kumimoji="0" lang="ru-RU" sz="2000" b="1" i="0" u="none" strike="noStrike" kern="1200" cap="none" spc="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для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педагогической </a:t>
            </a:r>
            <a:r>
              <a:rPr kumimoji="0" lang="ru-RU" sz="2000" b="1" i="0" u="none" strike="noStrike" kern="1200" cap="none" spc="-6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аудитории.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51826" y="5480795"/>
            <a:ext cx="8781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Результатом «мастер-класса» является модель урока (занятия), которую разработал «учитель-ученик» под руководством «учителя-Мастера» с целью применения этой модели в практике собственной деятельности.</a:t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531" y="5480795"/>
            <a:ext cx="57307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97" y="1678800"/>
            <a:ext cx="5079479" cy="3809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626" y="2729602"/>
            <a:ext cx="5058601" cy="3793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3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771" y="1497269"/>
            <a:ext cx="9145276" cy="51442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72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94601" y="1427646"/>
            <a:ext cx="106449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-912" t="9463"/>
          <a:stretch/>
        </p:blipFill>
        <p:spPr>
          <a:xfrm>
            <a:off x="1311215" y="1984075"/>
            <a:ext cx="9228662" cy="465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46053" y="1423331"/>
            <a:ext cx="831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Ключевые правила проведения Мастер-класса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15771" y="1214216"/>
            <a:ext cx="10131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5826" y="2244693"/>
            <a:ext cx="125341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1.</a:t>
            </a:r>
            <a:r>
              <a:rPr kumimoji="0" lang="ru-RU" sz="3200" b="0" i="1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1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Презентация педагогического опыта </a:t>
            </a:r>
            <a:r>
              <a:rPr kumimoji="0" lang="ru-RU" sz="2000" b="1" i="1" u="none" strike="noStrike" kern="0" cap="none" spc="-69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учителем-мастером: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дается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краткая характеристика учащихся  класса, обосновываются результаты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предварительной диагностики, 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прогнозируется развитие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учеников;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 кратко характеризуются основные идеи  технологии;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-описываются достижения в работе;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-доказывается результативность деятельности  учащихся, свидетельствующая об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эффективности технологии;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-определяются проблемы и перспективы в работе  учителя-мастера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2. Представление  системы учебных занятий: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-описывается система учебных занятий в  режиме презентуемой технологии;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-определяются основные приемы работы,  которые мастер будет 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демонстрировать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слушателям.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0" cap="none" spc="0" normalizeH="0" baseline="0" noProof="0" dirty="0" smtClean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7652" y="1555797"/>
            <a:ext cx="9467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Универсальный алгоритм проведения мастер-класса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667" y="1497269"/>
            <a:ext cx="11763554" cy="5203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1200" cap="none" spc="-5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    3</a:t>
            </a:r>
            <a:r>
              <a:rPr kumimoji="0" lang="ru-RU" sz="2000" b="1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 Проведение имитационной игры: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-учитель-мастер проводит учебное занятие со  слушателями, демонстрируя приемы  эффективной работы с учащимися;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-слушатели одновременно играют две роли:  учащихся экспериментального класса и  экспертов,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присутствующих на открытом  занятии.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    4. Моделирование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учителя-ученики</a:t>
            </a:r>
            <a:r>
              <a:rPr kumimoji="0" lang="ru-RU" sz="2000" b="0" i="1" u="none" strike="noStrike" kern="1200" cap="none" spc="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выполняют</a:t>
            </a:r>
            <a:r>
              <a:rPr kumimoji="0" lang="ru-RU" sz="2000" b="0" i="1" u="none" strike="noStrike" kern="1200" cap="none" spc="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самостоятельную работу по конструированию собственной модели учебного</a:t>
            </a:r>
            <a:r>
              <a:rPr kumimoji="0" lang="ru-RU" sz="2000" b="0" i="1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занятия</a:t>
            </a:r>
            <a:r>
              <a:rPr kumimoji="0" lang="ru-RU" sz="2000" b="0" i="1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в режиме</a:t>
            </a:r>
            <a:r>
              <a:rPr kumimoji="0" lang="ru-RU" sz="2000" b="0" i="1" u="none" strike="noStrike" kern="120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технологии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учителя-мастера;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1494155" lvl="0" indent="-29337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-мастер выполняет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роль </a:t>
            </a:r>
            <a:r>
              <a:rPr kumimoji="0" lang="ru-RU" sz="2000" b="0" i="1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консультанта, </a:t>
            </a:r>
            <a:r>
              <a:rPr kumimoji="0" lang="ru-RU" sz="2000" b="0" i="1" u="none" strike="noStrike" kern="1200" cap="none" spc="-6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организует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самостоятельную </a:t>
            </a:r>
            <a:r>
              <a:rPr kumimoji="0" lang="ru-RU" sz="2000" b="0" i="1" u="none" strike="noStrike" kern="1200" cap="none" spc="-1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работу</a:t>
            </a:r>
            <a:r>
              <a:rPr kumimoji="0" lang="ru-RU" sz="2000" b="0" i="1" u="none" strike="noStrike" kern="1200" cap="none" spc="-15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слушателей</a:t>
            </a:r>
            <a:r>
              <a:rPr kumimoji="0" lang="ru-RU" sz="2000" b="0" i="1" u="none" strike="noStrike" kern="1200" cap="none" spc="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 управляет</a:t>
            </a:r>
            <a:r>
              <a:rPr kumimoji="0" lang="ru-RU" sz="2000" b="0" i="1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ею;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32130" lvl="0" indent="-29337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-мастер совместно </a:t>
            </a:r>
            <a:r>
              <a:rPr kumimoji="0" lang="ru-RU" sz="2000" b="0" i="1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со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слушателями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проводит </a:t>
            </a:r>
            <a:r>
              <a:rPr kumimoji="0" lang="ru-RU" sz="2000" b="0" i="1" u="none" strike="noStrike" kern="1200" cap="none" spc="-6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обсуждение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авторских</a:t>
            </a:r>
            <a:r>
              <a:rPr kumimoji="0" lang="ru-RU" sz="2000" b="0" i="1" u="none" strike="noStrike" kern="1200" cap="none" spc="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моделей</a:t>
            </a:r>
            <a:r>
              <a:rPr kumimoji="0" lang="ru-RU" sz="2000" b="0" i="1" u="none" strike="noStrike" kern="1200" cap="none" spc="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учебного </a:t>
            </a:r>
            <a:r>
              <a:rPr kumimoji="0" lang="ru-RU" sz="2000" b="0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занятия.</a:t>
            </a:r>
          </a:p>
          <a:p>
            <a:pPr marL="305435" marR="0" lvl="0" indent="0" algn="l" defTabSz="914400" rtl="0" eaLnBrk="1" fontAlgn="auto" latinLnBrk="0" hangingPunct="1">
              <a:lnSpc>
                <a:spcPts val="2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5. Рефлексия:</a:t>
            </a:r>
          </a:p>
          <a:p>
            <a:pPr marL="305435" marR="0" lvl="0" indent="0" algn="l" defTabSz="914400" rtl="0" eaLnBrk="1" fontAlgn="auto" latinLnBrk="0" hangingPunct="1">
              <a:lnSpc>
                <a:spcPts val="2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проводится дискуссия по результатам  совместной деятельности мастера и  слушателей.</a:t>
            </a:r>
          </a:p>
          <a:p>
            <a:pPr marL="305435" marR="0" lvl="0" indent="0" algn="l" defTabSz="914400" rtl="0" eaLnBrk="1" fontAlgn="auto" latinLnBrk="0" hangingPunct="1">
              <a:lnSpc>
                <a:spcPts val="2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1200" cap="none" spc="-5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0" lvl="0" indent="0" algn="l" defTabSz="914400" rtl="0" eaLnBrk="1" fontAlgn="auto" latinLnBrk="0" hangingPunct="1">
              <a:lnSpc>
                <a:spcPts val="2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077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5" y="1557654"/>
            <a:ext cx="8638556" cy="48591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2" t="13710" r="22948" b="15471"/>
          <a:stretch/>
        </p:blipFill>
        <p:spPr>
          <a:xfrm>
            <a:off x="9459746" y="3278038"/>
            <a:ext cx="2237673" cy="328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963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42043" y="2320038"/>
            <a:ext cx="917563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Положение  о Республиканском этапе </a:t>
            </a:r>
          </a:p>
          <a:p>
            <a:pPr lvl="0" algn="ctr"/>
            <a:r>
              <a:rPr lang="ru-RU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Всероссийского  конкурса </a:t>
            </a:r>
          </a:p>
          <a:p>
            <a:pPr lvl="0" algn="ctr"/>
            <a:r>
              <a:rPr lang="ru-RU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профессионального мастерства </a:t>
            </a:r>
          </a:p>
          <a:p>
            <a:pPr lvl="0" algn="ctr"/>
            <a:r>
              <a:rPr lang="ru-RU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работников сферы дополнительного образования </a:t>
            </a:r>
          </a:p>
          <a:p>
            <a:pPr lvl="0" algn="ctr"/>
            <a:r>
              <a:rPr lang="ru-RU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 Сердце отдаю детям -</a:t>
            </a:r>
            <a:r>
              <a:rPr lang="ru-RU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2024»</a:t>
            </a:r>
          </a:p>
          <a:p>
            <a:pPr lvl="0" algn="ctr"/>
            <a:endParaRPr lang="ru-RU" sz="1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hlinkClick r:id="rId5"/>
            </a:endParaRPr>
          </a:p>
          <a:p>
            <a:pPr lvl="0" algn="ctr"/>
            <a:r>
              <a:rPr lang="en-US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</a:t>
            </a:r>
            <a:r>
              <a:rPr lang="en-US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://xn----btb5apc8a.xn--p1ai/%d1%81%d0%b5%d1%80%d0%b4%d1%86%d0%b5-%d0%be%d1%82%d0%b4%d0%b0%d1%8e-%d0%b4%d0%b5%d1%82%d1%8f%d0%bc-2024</a:t>
            </a:r>
            <a:r>
              <a:rPr lang="en-US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/</a:t>
            </a:r>
            <a:endParaRPr lang="ru-RU" sz="1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ru-RU" sz="1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ru-RU" sz="2800" b="1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/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28" y="1429199"/>
            <a:ext cx="2176399" cy="3146431"/>
          </a:xfrm>
          <a:prstGeom prst="rect">
            <a:avLst/>
          </a:prstGeom>
        </p:spPr>
      </p:pic>
      <p:sp>
        <p:nvSpPr>
          <p:cNvPr id="8" name="6-конечная звезда 7"/>
          <p:cNvSpPr/>
          <p:nvPr/>
        </p:nvSpPr>
        <p:spPr>
          <a:xfrm>
            <a:off x="434197" y="4124739"/>
            <a:ext cx="3464944" cy="2482454"/>
          </a:xfrm>
          <a:prstGeom prst="star6">
            <a:avLst/>
          </a:prstGeom>
          <a:solidFill>
            <a:srgbClr val="FFFF00"/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ЖЮРИ</a:t>
            </a:r>
            <a:endParaRPr lang="ru-RU" sz="4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496" y="1784270"/>
            <a:ext cx="2863808" cy="292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53002" y="1882850"/>
            <a:ext cx="8056756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На</a:t>
            </a:r>
            <a:r>
              <a:rPr kumimoji="0" lang="ru-RU" sz="18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нашем</a:t>
            </a:r>
            <a:r>
              <a:rPr kumimoji="0" lang="ru-RU" sz="1800" b="1" i="0" u="none" strike="noStrike" kern="120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МК</a:t>
            </a:r>
            <a:r>
              <a:rPr kumimoji="0" lang="ru-RU" sz="18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я</a:t>
            </a:r>
            <a:r>
              <a:rPr kumimoji="0" lang="ru-RU" sz="1800" b="1" i="0" u="none" strike="noStrike" kern="120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МК </a:t>
            </a:r>
            <a:r>
              <a:rPr kumimoji="0" lang="ru-RU" sz="18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заставил меня задуматься о …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Я понял, что </a:t>
            </a: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Мне захотелось</a:t>
            </a:r>
            <a:r>
              <a:rPr kumimoji="0" lang="ru-RU" sz="18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Я</a:t>
            </a:r>
            <a:r>
              <a:rPr kumimoji="0" lang="ru-RU" sz="18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18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попробую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Для </a:t>
            </a:r>
            <a:r>
              <a:rPr kumimoji="0" lang="ru-RU" sz="1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меня стало открытием, что …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Мне показалось важным </a:t>
            </a:r>
            <a:r>
              <a:rPr kumimoji="0" lang="ru-RU" sz="18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Материал </a:t>
            </a:r>
            <a:r>
              <a:rPr kumimoji="0" lang="ru-RU" sz="18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МК </a:t>
            </a:r>
            <a:r>
              <a:rPr kumimoji="0" lang="ru-RU" sz="1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мне </a:t>
            </a:r>
            <a:r>
              <a:rPr kumimoji="0" lang="ru-RU" sz="18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был…</a:t>
            </a:r>
            <a:endParaRPr kumimoji="0" lang="ru-RU" sz="1800" b="1" i="0" u="none" strike="noStrike" kern="1200" cap="none" spc="-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2152" y="4944395"/>
            <a:ext cx="661116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     Какими </a:t>
            </a:r>
            <a:r>
              <a:rPr kumimoji="0" lang="ru-RU" sz="1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новыми знаниями и умениями вы обогатились?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✓ Какие открытия сделали вы для себя в процессе МК?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✓ Что вас удивило?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✓ Что оказалось полезным лично для вас?</a:t>
            </a:r>
          </a:p>
        </p:txBody>
      </p:sp>
    </p:spTree>
    <p:extLst>
      <p:ext uri="{BB962C8B-B14F-4D97-AF65-F5344CB8AC3E}">
        <p14:creationId xmlns:p14="http://schemas.microsoft.com/office/powerpoint/2010/main" val="32123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54" y="1439562"/>
            <a:ext cx="4684651" cy="263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56" y="1439562"/>
            <a:ext cx="4530858" cy="254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4538" t="15310" r="813" b="11987"/>
          <a:stretch/>
        </p:blipFill>
        <p:spPr>
          <a:xfrm>
            <a:off x="1500997" y="3988170"/>
            <a:ext cx="5134911" cy="281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56698" y="4519234"/>
            <a:ext cx="507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https://www.youtube.com/watch?v=C-Jkwm6GRUQ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96621" y="499306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Мастер-классы победителей Всероссийского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конкурса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«Сердце отдаю детям»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5514" y="576515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Мастер-класс абсолютного победителя -2022</a:t>
            </a:r>
          </a:p>
          <a:p>
            <a:pPr lvl="0" algn="ctr"/>
            <a:r>
              <a:rPr lang="ru-RU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Елена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Стальмак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(туристско-краеведческая направленность)</a:t>
            </a:r>
            <a:r>
              <a:rPr lang="ru-RU" sz="1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https://youtu.be/zh3jv7vRO7A</a:t>
            </a: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617" t="10025" r="3410" b="4200"/>
          <a:stretch/>
        </p:blipFill>
        <p:spPr>
          <a:xfrm>
            <a:off x="244932" y="1806685"/>
            <a:ext cx="5390995" cy="2739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00795" y="1250876"/>
            <a:ext cx="10780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Советы при проведении мастер-класса</a:t>
            </a:r>
            <a:endParaRPr kumimoji="0" lang="ru-RU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526" t="86948"/>
          <a:stretch/>
        </p:blipFill>
        <p:spPr>
          <a:xfrm>
            <a:off x="4951563" y="2205700"/>
            <a:ext cx="6012612" cy="48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340" y="3000591"/>
            <a:ext cx="4144506" cy="2430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037" y="4342372"/>
            <a:ext cx="3980303" cy="2330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0229" y="2000167"/>
            <a:ext cx="573074" cy="8535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61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89098" y="1318771"/>
            <a:ext cx="2561920" cy="584775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Самоанализ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8332" t="13190" r="379" b="23107"/>
          <a:stretch/>
        </p:blipFill>
        <p:spPr>
          <a:xfrm>
            <a:off x="773127" y="1390122"/>
            <a:ext cx="4380292" cy="3060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4544" t="23582" r="725" b="12794"/>
          <a:stretch/>
        </p:blipFill>
        <p:spPr>
          <a:xfrm>
            <a:off x="5664879" y="1818046"/>
            <a:ext cx="5507905" cy="2637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24945" t="13421" r="366" b="20109"/>
          <a:stretch/>
        </p:blipFill>
        <p:spPr>
          <a:xfrm>
            <a:off x="3478827" y="4355714"/>
            <a:ext cx="4664510" cy="233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723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636" y="1604697"/>
            <a:ext cx="8169028" cy="4867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6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02056" y="1731282"/>
            <a:ext cx="286397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5124" y="2903370"/>
            <a:ext cx="12016881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u="sng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4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Решение </a:t>
            </a:r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педагогических задач в режиме подготовки и публичного представления решений (</a:t>
            </a:r>
            <a:r>
              <a:rPr lang="ru-RU" sz="24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2-3-й </a:t>
            </a:r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уровень</a:t>
            </a:r>
            <a:r>
              <a:rPr lang="ru-RU" sz="24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Владение </a:t>
            </a:r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педагогическими основами сферы дополнительного образования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детей</a:t>
            </a:r>
          </a:p>
          <a:p>
            <a:pPr marL="342900" indent="-342900">
              <a:buAutoNum type="arabicPeriod"/>
            </a:pPr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Понимание основных тенденций, приоритетных задач и современных механизмов развития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сферы </a:t>
            </a:r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дополнительного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образования.</a:t>
            </a:r>
          </a:p>
          <a:p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Психолого-педагогическая обоснованность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суждений.</a:t>
            </a:r>
          </a:p>
          <a:p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4. Умение применять целесообразные ситуациям и задачам методы и технологии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решения.</a:t>
            </a:r>
          </a:p>
          <a:p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5. Профессионально- </a:t>
            </a:r>
            <a:r>
              <a:rPr lang="ru-RU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компетентностная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обоснованность суждений и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решений.</a:t>
            </a:r>
          </a:p>
          <a:p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6. Умение применять целесообразные ситуациям и задачам методы и технологии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решения.</a:t>
            </a:r>
          </a:p>
          <a:p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7. Креативность и оригинальность выводов и предлагаемых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решений.</a:t>
            </a:r>
          </a:p>
          <a:p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8. Умение учитывать и соотносить глобальные вызовы, современные тенденции и нравственные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ценности.</a:t>
            </a:r>
          </a:p>
          <a:p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9.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Практико-ориентированная </a:t>
            </a:r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обоснованность решения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ситуации.</a:t>
            </a:r>
          </a:p>
          <a:p>
            <a:pPr algn="ctr"/>
            <a:endParaRPr lang="ru-RU" sz="1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1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7190" y="1725713"/>
            <a:ext cx="2685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ФИНАЛ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76826" y="139862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073" y="1270731"/>
            <a:ext cx="747672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Педагогическое </a:t>
            </a:r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многоборье</a:t>
            </a:r>
          </a:p>
          <a:p>
            <a:pPr lvl="0" algn="ctr"/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Решение педагогической ситуации)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Критерии оценки конкурсного испытания «Педагогическое многоборье»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Решение педагогических задач в тестовом режиме (</a:t>
            </a:r>
            <a:r>
              <a:rPr lang="ru-RU" sz="160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1-й уровень) 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(оценивается автоматически в режиме компьютерного тестирования)</a:t>
            </a:r>
          </a:p>
          <a:p>
            <a:pPr algn="ctr"/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73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81169" y="1390122"/>
            <a:ext cx="6374674" cy="12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Педагогическое многоборье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0587" t="17771" r="23058" b="27413"/>
          <a:stretch/>
        </p:blipFill>
        <p:spPr>
          <a:xfrm>
            <a:off x="5319133" y="1676400"/>
            <a:ext cx="6510917" cy="3562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274340" y="5418306"/>
            <a:ext cx="414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Идентичные, т.е. как на федеральном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447" y="3088243"/>
            <a:ext cx="40797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https://serdtsedetyam.ru/materials/demotest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/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docs.google.com/forms/d/e/1FAIpQLScAwGAYo6WGC9nJK_UbD91N3OV5M93i1GfAgO6xAbWjmSkYuA/viewform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81169" y="1390122"/>
            <a:ext cx="6374674" cy="12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Педагогическое многоборье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6352" t="57127" r="36937" b="34810"/>
          <a:stretch/>
        </p:blipFill>
        <p:spPr>
          <a:xfrm>
            <a:off x="4747097" y="1634245"/>
            <a:ext cx="5957624" cy="786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8246" t="47388" r="41052" b="18460"/>
          <a:stretch/>
        </p:blipFill>
        <p:spPr>
          <a:xfrm>
            <a:off x="5021455" y="2786660"/>
            <a:ext cx="5614737" cy="3513221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3603812" y="3825689"/>
            <a:ext cx="1337983" cy="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603811" y="4543270"/>
            <a:ext cx="1337983" cy="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603810" y="5316072"/>
            <a:ext cx="1337983" cy="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603809" y="6004214"/>
            <a:ext cx="1337983" cy="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 rot="16200000">
            <a:off x="1557614" y="4600475"/>
            <a:ext cx="2716306" cy="404755"/>
          </a:xfrm>
          <a:prstGeom prst="rect">
            <a:avLst/>
          </a:prstGeom>
          <a:solidFill>
            <a:srgbClr val="05BC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 общего к частному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81169" y="1390122"/>
            <a:ext cx="6374674" cy="12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Педагогическое многоборье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6293" t="65233" r="36996" b="26704"/>
          <a:stretch/>
        </p:blipFill>
        <p:spPr>
          <a:xfrm>
            <a:off x="4850011" y="1555676"/>
            <a:ext cx="5957624" cy="786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6367" t="32845" r="37133" b="19511"/>
          <a:stretch/>
        </p:blipFill>
        <p:spPr>
          <a:xfrm>
            <a:off x="6297007" y="2507583"/>
            <a:ext cx="5396063" cy="3962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71369" y="3732904"/>
            <a:ext cx="48409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пересказывать ситуацию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 суждения без аргументации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 отсутствие вариативности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2045" y="2941608"/>
            <a:ext cx="2694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ЧЕГО ДЕЛАТЬ НЕ НАДО:</a:t>
            </a:r>
            <a:endParaRPr lang="ru-RU" b="1" i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899" y="2752137"/>
            <a:ext cx="57307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3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8906" y="1541991"/>
            <a:ext cx="7135320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Педагогическое многоборье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7016" y="1704727"/>
            <a:ext cx="4488729" cy="523220"/>
          </a:xfrm>
          <a:prstGeom prst="rect">
            <a:avLst/>
          </a:prstGeom>
          <a:solidFill>
            <a:srgbClr val="05BCF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Публичное выступление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306" y="6224202"/>
            <a:ext cx="272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https://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clck.ru/35c2VG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2738" t="35555" r="31101" b="46508"/>
          <a:stretch/>
        </p:blipFill>
        <p:spPr>
          <a:xfrm>
            <a:off x="2423816" y="2894550"/>
            <a:ext cx="9266400" cy="25854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8928" y="6085702"/>
            <a:ext cx="818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Методические рекомендации по проведению оценки выступлений</a:t>
            </a:r>
          </a:p>
          <a:p>
            <a:r>
              <a:rPr lang="ru-RU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Участников Всероссийского конкурса «Лига Лекторов»</a:t>
            </a:r>
          </a:p>
        </p:txBody>
      </p:sp>
    </p:spTree>
    <p:extLst>
      <p:ext uri="{BB962C8B-B14F-4D97-AF65-F5344CB8AC3E}">
        <p14:creationId xmlns:p14="http://schemas.microsoft.com/office/powerpoint/2010/main" val="185936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1103" y="1659285"/>
            <a:ext cx="104120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Региональный этап Всероссийского конкурса профессионального мастерства работников сферы дополнительного образования Республики Башкортостан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83589" y="3259488"/>
            <a:ext cx="8668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С 13 февраля  по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30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апреля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2024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Проводится в этапа:1-заочный;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2-очный(финал)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02" y="5609117"/>
            <a:ext cx="12145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53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Второй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этап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республиканский финальный (очный).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53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Республиканский финальный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(очный)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этап проводится в два тура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53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с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апреля по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апреля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2024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43110" y="4588088"/>
            <a:ext cx="10338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тур республиканского заочного этапа – с 13 февраля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2024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года по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марта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2024 года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тур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республиканского заочного этапа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с 13 марта 2024 года по 29 марта 2024 года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362552" y="4095411"/>
            <a:ext cx="1880558" cy="163168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Заочный этап</a:t>
            </a:r>
          </a:p>
        </p:txBody>
      </p:sp>
    </p:spTree>
    <p:extLst>
      <p:ext uri="{BB962C8B-B14F-4D97-AF65-F5344CB8AC3E}">
        <p14:creationId xmlns:p14="http://schemas.microsoft.com/office/powerpoint/2010/main" val="158400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носка со стрелкой влево 7"/>
          <p:cNvSpPr/>
          <p:nvPr/>
        </p:nvSpPr>
        <p:spPr>
          <a:xfrm>
            <a:off x="59886" y="2414340"/>
            <a:ext cx="3631223" cy="3416320"/>
          </a:xfrm>
          <a:prstGeom prst="left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7999" y="1497269"/>
            <a:ext cx="7898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Высшая лига дополнительного образования детей»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823431"/>
              </p:ext>
            </p:extLst>
          </p:nvPr>
        </p:nvGraphicFramePr>
        <p:xfrm>
          <a:off x="3782698" y="2719616"/>
          <a:ext cx="7723919" cy="2279599"/>
        </p:xfrm>
        <a:graphic>
          <a:graphicData uri="http://schemas.openxmlformats.org/drawingml/2006/table">
            <a:tbl>
              <a:tblPr/>
              <a:tblGrid>
                <a:gridCol w="2181350">
                  <a:extLst>
                    <a:ext uri="{9D8B030D-6E8A-4147-A177-3AD203B41FA5}">
                      <a16:colId xmlns:a16="http://schemas.microsoft.com/office/drawing/2014/main" val="3445273464"/>
                    </a:ext>
                  </a:extLst>
                </a:gridCol>
                <a:gridCol w="5542569">
                  <a:extLst>
                    <a:ext uri="{9D8B030D-6E8A-4147-A177-3AD203B41FA5}">
                      <a16:colId xmlns:a16="http://schemas.microsoft.com/office/drawing/2014/main" val="561210286"/>
                    </a:ext>
                  </a:extLst>
                </a:gridCol>
              </a:tblGrid>
              <a:tr h="679399">
                <a:tc gridSpan="2">
                  <a:txBody>
                    <a:bodyPr/>
                    <a:lstStyle/>
                    <a:p>
                      <a:pPr marL="2171700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Требования к конкурсному испытанию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«Высшая Лига дополнительного образования детей» - профессиональный диалог с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представителем Министерства образования и науки Республики Башкортостан.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101530"/>
                  </a:ext>
                </a:extLst>
              </a:tr>
              <a:tr h="858395">
                <a:tc>
                  <a:txBody>
                    <a:bodyPr/>
                    <a:lstStyle/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Требования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 условиям выполнения задания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Общая продолжительность конкурсного испытания - 60 минут.</a:t>
                      </a:r>
                    </a:p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Тема конкурсного испытания определяется оргкомитетом конкурса и доводится до участников финала конкурса не позднее чем за 10 дней до начала второго тура федерального финального очного этапа Конкурса.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648276"/>
                  </a:ext>
                </a:extLst>
              </a:tr>
              <a:tr h="637532">
                <a:tc>
                  <a:txBody>
                    <a:bodyPr/>
                    <a:lstStyle/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Требования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 выполнению задания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Конкурсанты формулируют свои профессиональные взгляды, ценности, позиции в свободной дискуссии, которую ведут представители Министерства образования и науки Республики Башкортостан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14930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82888" y="2847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Надпись 2"/>
          <p:cNvSpPr txBox="1">
            <a:spLocks noChangeArrowheads="1"/>
          </p:cNvSpPr>
          <p:nvPr/>
        </p:nvSpPr>
        <p:spPr bwMode="auto">
          <a:xfrm>
            <a:off x="3952875" y="6753225"/>
            <a:ext cx="555307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spAutoFit/>
          </a:bodyPr>
          <a:lstStyle/>
          <a:p>
            <a:pPr algn="ctr">
              <a:lnSpc>
                <a:spcPts val="1100"/>
              </a:lnSpc>
              <a:spcAft>
                <a:spcPts val="0"/>
              </a:spcAft>
            </a:pPr>
            <a:r>
              <a:rPr lang="ru-RU" sz="1200"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 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54661" y="5210572"/>
            <a:ext cx="799751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3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ru-RU" altLang="ru-RU" sz="14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Тема конкурсного испытания определяется Оргкомитетом Конкурса и доводится</a:t>
            </a:r>
          </a:p>
          <a:p>
            <a:pPr marL="0" marR="0" lvl="0" indent="533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 до участников финала Конкурса не позднее, чем за 10 дней </a:t>
            </a:r>
          </a:p>
          <a:p>
            <a:pPr marL="0" marR="0" lvl="0" indent="533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до начала второго тура регионального финального (очного) этапа Конкурса.</a:t>
            </a:r>
            <a:endParaRPr kumimoji="0" lang="ru-RU" altLang="ru-RU" sz="1400" b="1" i="1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533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1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2751" y="2256010"/>
            <a:ext cx="2499947" cy="3739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101600" indent="520700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Конкурсанты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формулируют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свои профессиональные взгляды, ценности, позиции в свободной дискуссии, которую ведет представитель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Министерства образования и науки РБ</a:t>
            </a:r>
            <a:r>
              <a:rPr lang="ru-RU" sz="16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600" b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109" y="4957222"/>
            <a:ext cx="57307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569912" y="1563426"/>
            <a:ext cx="1105217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Советы от финалистов, победителей и жюри конкурса «Сердце отдаю детям-2023»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Республики Башкортостан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29867" y="2204628"/>
            <a:ext cx="1116213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ПОСТАВЬТЕ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ПРАВИЛЬНУЮ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ЦЕЛЬ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Правильно поставленная цель – залог успеха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КОМАНДА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ЕДИНОМЫШЛЕННИКОВ.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Это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индивидуальный конкурс, но без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команды единомышленников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вы не добьетесь успеха.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ПОДДЕРЖКА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БЛИЗКИХ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Понимание и помощь семьи очень важна.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УСИЛИВАЙТЕ СВОИ СИЛЬНЫЕ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СТОРОНЫ.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Определяйте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 развивайте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свои  сильные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стороны.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БОРИТЕСЬ С САМИМ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СОБОЙ.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Боритесь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 своим волнением, характером, страхами и  недостатками.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УДЕЛЯЙТЕ ВНИМАНИЕ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МЕЛОЧАМ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конкурсе  всё имеет огромное значение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ПОЛУЧАЙТЕ УДОВОЛЬСТВИЕ ОТ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ПРОЦЕССА.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Ловите «кайф», наслаждайтесь  каждым мгновением.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541" y="4761815"/>
            <a:ext cx="5798862" cy="1984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85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63328" y="1593177"/>
            <a:ext cx="78730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Краткосрочные курсы повышения </a:t>
            </a:r>
            <a:r>
              <a:rPr lang="ru-RU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квалификации </a:t>
            </a:r>
            <a:endParaRPr lang="ru-RU" sz="2000" b="1" dirty="0" smtClean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формате </a:t>
            </a:r>
            <a:r>
              <a:rPr lang="ru-RU" sz="20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интенсива</a:t>
            </a:r>
            <a:endParaRPr lang="ru-RU" sz="2000" b="1" dirty="0" smtClean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теме «Организация и содержание подготовки педагогов дополнительного образования к конкурсам»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29399"/>
              </p:ext>
            </p:extLst>
          </p:nvPr>
        </p:nvGraphicFramePr>
        <p:xfrm>
          <a:off x="2641916" y="3119671"/>
          <a:ext cx="6908165" cy="192087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908165">
                  <a:extLst>
                    <a:ext uri="{9D8B030D-6E8A-4147-A177-3AD203B41FA5}">
                      <a16:colId xmlns:a16="http://schemas.microsoft.com/office/drawing/2014/main" val="1872675598"/>
                    </a:ext>
                  </a:extLst>
                </a:gridCol>
              </a:tblGrid>
              <a:tr h="4311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a-RU" sz="1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Модуль 1. Профессиональное совершенствование в практике конкурсного движения</a:t>
                      </a:r>
                      <a:endParaRPr lang="ru-RU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30290"/>
                  </a:ext>
                </a:extLst>
              </a:tr>
              <a:tr h="586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Модуль 2. Психологическая подготовка педагогов к </a:t>
                      </a:r>
                      <a:r>
                        <a:rPr lang="ru-RU" sz="12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участию </a:t>
                      </a:r>
                      <a:r>
                        <a:rPr lang="ru-RU" sz="1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 конкурсных испытаниях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633371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Модуль 3. Методическая подготовка педагогов к участию в конкурсных испытаниях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683468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Модуль 4. Организационно-методическое сопровождение участия в конкурсных испытаниях.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92465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52112" y="5141842"/>
            <a:ext cx="9857117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Формат проведения: очный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 проведения: 6-9 февраля 2024 г. 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 проведения: г. Уфа, пр. Октября 4, ГАУ ДПО РМЦ ДО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РБ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итогам Курсов участники получат удостоверения о повышении квалификации, объем программы 24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часа.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771" y="2578011"/>
            <a:ext cx="10232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Телефоны: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+7(347)292-16-85, +7 (999)760-47-08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E-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mail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rmcrb02@mail.ru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Сайт: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https://</a:t>
            </a:r>
            <a:r>
              <a:rPr kumimoji="0" lang="ru-RU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рмц-рб.рф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Адрес: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РБ, город Уфа, проспект Октября, 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График работы: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9.00 – 17.30. Перерыв с 13.00 до 13.30.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1339" y="1685342"/>
            <a:ext cx="778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Контактные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данные ГАУ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ДПО РМЦ ДО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РБ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56" y="5594338"/>
            <a:ext cx="1157653" cy="1083111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86" y="5594338"/>
            <a:ext cx="1201616" cy="1083111"/>
          </a:xfrm>
          <a:prstGeom prst="rect">
            <a:avLst/>
          </a:prstGeom>
        </p:spPr>
      </p:pic>
      <p:pic>
        <p:nvPicPr>
          <p:cNvPr id="14" name="Рисунок 13" descr="C:\Users\elvina\AppData\Local\Temp\Rar$DIa13520.4565\qr_rmc102bash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42403" r="18926" b="21555"/>
          <a:stretch/>
        </p:blipFill>
        <p:spPr bwMode="auto">
          <a:xfrm>
            <a:off x="7644264" y="5594338"/>
            <a:ext cx="1175238" cy="1083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07" y="5594339"/>
            <a:ext cx="1120372" cy="10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36651" y="1402547"/>
            <a:ext cx="10071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478" y="1894991"/>
            <a:ext cx="7873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Профессиональное портфолио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3652" y="2795237"/>
            <a:ext cx="98484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Решение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(заключение) муниципального оргкомитета о выдвижении педагогов - победителей муниципального этапа, для участия в республиканском заочном этапе Конкурса</a:t>
            </a:r>
            <a:endParaRPr lang="ru-RU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Анкета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Согласие на обработку персональных данных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Цветная фотография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Визитка(видео-материал, содержащий визуальные,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музыкальные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наглядные, презентационные и  ИКТ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средства 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выразительности)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Дополнительная общеобразовательная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общеразвивающая 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программа (ДООП)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Показатели результативности и качества реализации ДООП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3652" y="1487186"/>
            <a:ext cx="975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ru-RU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тур республиканского заочного этапа – с 13 февраля </a:t>
            </a:r>
            <a:r>
              <a:rPr lang="ru-RU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 </a:t>
            </a:r>
            <a:r>
              <a:rPr lang="ru-RU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по </a:t>
            </a:r>
            <a:r>
              <a:rPr lang="ru-RU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ru-RU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марта </a:t>
            </a:r>
            <a:r>
              <a:rPr lang="ru-RU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 </a:t>
            </a:r>
            <a:r>
              <a:rPr lang="ru-RU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829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69761" y="1451985"/>
            <a:ext cx="67866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Участники-самовыдвиженцы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4514" y="2002712"/>
            <a:ext cx="98254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анкету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участника ;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согласие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участника Конкурса на обработку персональных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данных;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цветную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фотографию участника;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видеоролик «Визитная карточка» участника в формате mp4 (продолжительность видеоролика - не более 5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минут)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авторское эссе на тему: «Что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сегодня важнее – воспитательный эффект или педагогическая эффективность занятий в дополнительном образовании»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(объем эссе до 5 000 знаков с учетом пробелов, формат .</a:t>
            </a:r>
            <a:r>
              <a:rPr lang="en-US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ru-RU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95352" y="5368928"/>
            <a:ext cx="6096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Отбор Участников-самовыдвиженцев осуществляется в процессе общественного голосования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8486" y="5996226"/>
            <a:ext cx="78928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Дополнительная общеобразовательная общеразвивающая  программа (ДООП</a:t>
            </a:r>
            <a:r>
              <a:rPr lang="ru-RU" sz="1600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ru-RU" sz="1600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Показатели результативности и качества реализации ДООП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952" y="5346228"/>
            <a:ext cx="360142" cy="5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67" y="1505858"/>
            <a:ext cx="4086028" cy="2298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042" y="1493336"/>
            <a:ext cx="4108290" cy="2310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377" y="3568378"/>
            <a:ext cx="5390055" cy="3031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6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книгохранилище">
  <a:themeElements>
    <a:clrScheme name="книгохранилищ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книгохранилище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нигохранилищ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5559</TotalTime>
  <Words>3678</Words>
  <Application>Microsoft Office PowerPoint</Application>
  <PresentationFormat>Широкоэкранный</PresentationFormat>
  <Paragraphs>638</Paragraphs>
  <Slides>63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63</vt:i4>
      </vt:variant>
    </vt:vector>
  </HeadingPairs>
  <TitlesOfParts>
    <vt:vector size="79" baseType="lpstr">
      <vt:lpstr>Arial Unicode MS</vt:lpstr>
      <vt:lpstr>Arial</vt:lpstr>
      <vt:lpstr>Arial MT</vt:lpstr>
      <vt:lpstr>Book Antiqua</vt:lpstr>
      <vt:lpstr>Calibri</vt:lpstr>
      <vt:lpstr>Calibri Light</vt:lpstr>
      <vt:lpstr>Cambria</vt:lpstr>
      <vt:lpstr>Cambria Math</vt:lpstr>
      <vt:lpstr>Century Gothic</vt:lpstr>
      <vt:lpstr>Microsoft Sans Serif</vt:lpstr>
      <vt:lpstr>Times New Roman</vt:lpstr>
      <vt:lpstr>Verdana</vt:lpstr>
      <vt:lpstr>Wingdings</vt:lpstr>
      <vt:lpstr>Специальное оформление</vt:lpstr>
      <vt:lpstr>Тема Office</vt:lpstr>
      <vt:lpstr>книгохранилище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Татьяна Юрьевна</cp:lastModifiedBy>
  <cp:revision>957</cp:revision>
  <cp:lastPrinted>2022-09-06T06:05:10Z</cp:lastPrinted>
  <dcterms:created xsi:type="dcterms:W3CDTF">2021-09-01T06:07:40Z</dcterms:created>
  <dcterms:modified xsi:type="dcterms:W3CDTF">2024-01-26T06:12:49Z</dcterms:modified>
</cp:coreProperties>
</file>